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54"/>
  </p:notesMasterIdLst>
  <p:sldIdLst>
    <p:sldId id="256" r:id="rId2"/>
    <p:sldId id="799" r:id="rId3"/>
    <p:sldId id="438" r:id="rId4"/>
    <p:sldId id="794" r:id="rId5"/>
    <p:sldId id="800" r:id="rId6"/>
    <p:sldId id="827" r:id="rId7"/>
    <p:sldId id="825" r:id="rId8"/>
    <p:sldId id="832" r:id="rId9"/>
    <p:sldId id="491" r:id="rId10"/>
    <p:sldId id="833" r:id="rId11"/>
    <p:sldId id="801" r:id="rId12"/>
    <p:sldId id="841" r:id="rId13"/>
    <p:sldId id="848" r:id="rId14"/>
    <p:sldId id="819" r:id="rId15"/>
    <p:sldId id="657" r:id="rId16"/>
    <p:sldId id="823" r:id="rId17"/>
    <p:sldId id="831" r:id="rId18"/>
    <p:sldId id="270" r:id="rId19"/>
    <p:sldId id="821" r:id="rId20"/>
    <p:sldId id="820" r:id="rId21"/>
    <p:sldId id="797" r:id="rId22"/>
    <p:sldId id="835" r:id="rId23"/>
    <p:sldId id="286" r:id="rId24"/>
    <p:sldId id="808" r:id="rId25"/>
    <p:sldId id="659" r:id="rId26"/>
    <p:sldId id="809" r:id="rId27"/>
    <p:sldId id="285" r:id="rId28"/>
    <p:sldId id="798" r:id="rId29"/>
    <p:sldId id="840" r:id="rId30"/>
    <p:sldId id="788" r:id="rId31"/>
    <p:sldId id="796" r:id="rId32"/>
    <p:sldId id="789" r:id="rId33"/>
    <p:sldId id="844" r:id="rId34"/>
    <p:sldId id="812" r:id="rId35"/>
    <p:sldId id="810" r:id="rId36"/>
    <p:sldId id="836" r:id="rId37"/>
    <p:sldId id="811" r:id="rId38"/>
    <p:sldId id="839" r:id="rId39"/>
    <p:sldId id="817" r:id="rId40"/>
    <p:sldId id="813" r:id="rId41"/>
    <p:sldId id="852" r:id="rId42"/>
    <p:sldId id="807" r:id="rId43"/>
    <p:sldId id="849" r:id="rId44"/>
    <p:sldId id="850" r:id="rId45"/>
    <p:sldId id="803" r:id="rId46"/>
    <p:sldId id="845" r:id="rId47"/>
    <p:sldId id="495" r:id="rId48"/>
    <p:sldId id="805" r:id="rId49"/>
    <p:sldId id="804" r:id="rId50"/>
    <p:sldId id="855" r:id="rId51"/>
    <p:sldId id="791" r:id="rId52"/>
    <p:sldId id="770" r:id="rId53"/>
  </p:sldIdLst>
  <p:sldSz cx="12192000" cy="6858000"/>
  <p:notesSz cx="7023100" cy="93091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55B74"/>
    <a:srgbClr val="FFFF66"/>
    <a:srgbClr val="0070C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75" d="100"/>
          <a:sy n="75" d="100"/>
        </p:scale>
        <p:origin x="327" y="27"/>
      </p:cViewPr>
      <p:guideLst>
        <p:guide orient="horz" pos="2160"/>
        <p:guide pos="3840"/>
      </p:guideLst>
    </p:cSldViewPr>
  </p:slideViewPr>
  <p:outlineViewPr>
    <p:cViewPr>
      <p:scale>
        <a:sx n="33" d="100"/>
        <a:sy n="33" d="100"/>
      </p:scale>
      <p:origin x="0" y="-9568"/>
    </p:cViewPr>
  </p:outlineViewPr>
  <p:notesTextViewPr>
    <p:cViewPr>
      <p:scale>
        <a:sx n="1" d="1"/>
        <a:sy n="1" d="1"/>
      </p:scale>
      <p:origin x="0" y="0"/>
    </p:cViewPr>
  </p:notesTextViewPr>
  <p:sorterViewPr>
    <p:cViewPr varScale="1">
      <p:scale>
        <a:sx n="100" d="100"/>
        <a:sy n="100" d="100"/>
      </p:scale>
      <p:origin x="0" y="-25012"/>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presProps" Target="pres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tableStyles" Target="tableStyles.xml"/><Relationship Id="rId5" Type="http://schemas.openxmlformats.org/officeDocument/2006/relationships/slide" Target="slides/slide4.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viewProps" Target="view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theme" Target="theme/theme1.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3343" cy="467072"/>
          </a:xfrm>
          <a:prstGeom prst="rect">
            <a:avLst/>
          </a:prstGeom>
        </p:spPr>
        <p:txBody>
          <a:bodyPr vert="horz" lIns="93324" tIns="46662" rIns="93324" bIns="46662" rtlCol="0"/>
          <a:lstStyle>
            <a:lvl1pPr algn="l">
              <a:defRPr sz="1200"/>
            </a:lvl1pPr>
          </a:lstStyle>
          <a:p>
            <a:endParaRPr lang="en-US"/>
          </a:p>
        </p:txBody>
      </p:sp>
      <p:sp>
        <p:nvSpPr>
          <p:cNvPr id="3" name="Date Placeholder 2"/>
          <p:cNvSpPr>
            <a:spLocks noGrp="1"/>
          </p:cNvSpPr>
          <p:nvPr>
            <p:ph type="dt" idx="1"/>
          </p:nvPr>
        </p:nvSpPr>
        <p:spPr>
          <a:xfrm>
            <a:off x="3978132" y="0"/>
            <a:ext cx="3043343" cy="467072"/>
          </a:xfrm>
          <a:prstGeom prst="rect">
            <a:avLst/>
          </a:prstGeom>
        </p:spPr>
        <p:txBody>
          <a:bodyPr vert="horz" lIns="93324" tIns="46662" rIns="93324" bIns="46662" rtlCol="0"/>
          <a:lstStyle>
            <a:lvl1pPr algn="r">
              <a:defRPr sz="1200"/>
            </a:lvl1pPr>
          </a:lstStyle>
          <a:p>
            <a:fld id="{857871FB-5DA5-4F77-8BC1-23B080D8B70F}" type="datetimeFigureOut">
              <a:rPr lang="en-US" smtClean="0"/>
              <a:t>4/30/2023</a:t>
            </a:fld>
            <a:endParaRPr lang="en-US"/>
          </a:p>
        </p:txBody>
      </p:sp>
      <p:sp>
        <p:nvSpPr>
          <p:cNvPr id="4" name="Slide Image Placeholder 3"/>
          <p:cNvSpPr>
            <a:spLocks noGrp="1" noRot="1" noChangeAspect="1"/>
          </p:cNvSpPr>
          <p:nvPr>
            <p:ph type="sldImg" idx="2"/>
          </p:nvPr>
        </p:nvSpPr>
        <p:spPr>
          <a:xfrm>
            <a:off x="719138" y="1163638"/>
            <a:ext cx="5584825" cy="3141662"/>
          </a:xfrm>
          <a:prstGeom prst="rect">
            <a:avLst/>
          </a:prstGeom>
          <a:noFill/>
          <a:ln w="12700">
            <a:solidFill>
              <a:prstClr val="black"/>
            </a:solidFill>
          </a:ln>
        </p:spPr>
        <p:txBody>
          <a:bodyPr vert="horz" lIns="93324" tIns="46662" rIns="93324" bIns="46662" rtlCol="0" anchor="ctr"/>
          <a:lstStyle/>
          <a:p>
            <a:endParaRPr lang="en-US"/>
          </a:p>
        </p:txBody>
      </p:sp>
      <p:sp>
        <p:nvSpPr>
          <p:cNvPr id="5" name="Notes Placeholder 4"/>
          <p:cNvSpPr>
            <a:spLocks noGrp="1"/>
          </p:cNvSpPr>
          <p:nvPr>
            <p:ph type="body" sz="quarter" idx="3"/>
          </p:nvPr>
        </p:nvSpPr>
        <p:spPr>
          <a:xfrm>
            <a:off x="702310" y="4480004"/>
            <a:ext cx="5618480" cy="3665458"/>
          </a:xfrm>
          <a:prstGeom prst="rect">
            <a:avLst/>
          </a:prstGeom>
        </p:spPr>
        <p:txBody>
          <a:bodyPr vert="horz" lIns="93324" tIns="46662" rIns="93324" bIns="46662"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42030"/>
            <a:ext cx="3043343" cy="467071"/>
          </a:xfrm>
          <a:prstGeom prst="rect">
            <a:avLst/>
          </a:prstGeom>
        </p:spPr>
        <p:txBody>
          <a:bodyPr vert="horz" lIns="93324" tIns="46662" rIns="93324" bIns="46662" rtlCol="0" anchor="b"/>
          <a:lstStyle>
            <a:lvl1pPr algn="l">
              <a:defRPr sz="1200"/>
            </a:lvl1pPr>
          </a:lstStyle>
          <a:p>
            <a:endParaRPr lang="en-US"/>
          </a:p>
        </p:txBody>
      </p:sp>
      <p:sp>
        <p:nvSpPr>
          <p:cNvPr id="7" name="Slide Number Placeholder 6"/>
          <p:cNvSpPr>
            <a:spLocks noGrp="1"/>
          </p:cNvSpPr>
          <p:nvPr>
            <p:ph type="sldNum" sz="quarter" idx="5"/>
          </p:nvPr>
        </p:nvSpPr>
        <p:spPr>
          <a:xfrm>
            <a:off x="3978132" y="8842030"/>
            <a:ext cx="3043343" cy="467071"/>
          </a:xfrm>
          <a:prstGeom prst="rect">
            <a:avLst/>
          </a:prstGeom>
        </p:spPr>
        <p:txBody>
          <a:bodyPr vert="horz" lIns="93324" tIns="46662" rIns="93324" bIns="46662" rtlCol="0" anchor="b"/>
          <a:lstStyle>
            <a:lvl1pPr algn="r">
              <a:defRPr sz="1200"/>
            </a:lvl1pPr>
          </a:lstStyle>
          <a:p>
            <a:fld id="{E0977D4B-D6C1-45CD-8512-E7B80F6933FB}" type="slidenum">
              <a:rPr lang="en-US" smtClean="0"/>
              <a:t>‹#›</a:t>
            </a:fld>
            <a:endParaRPr lang="en-US"/>
          </a:p>
        </p:txBody>
      </p:sp>
    </p:spTree>
    <p:extLst>
      <p:ext uri="{BB962C8B-B14F-4D97-AF65-F5344CB8AC3E}">
        <p14:creationId xmlns:p14="http://schemas.microsoft.com/office/powerpoint/2010/main" val="20887956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0623207-242A-45FA-B7B3-1ACCD38665B1}" type="slidenum">
              <a:rPr lang="en-US" altLang="en-US" smtClean="0"/>
              <a:t>3</a:t>
            </a:fld>
            <a:endParaRPr lang="en-US" altLang="en-US"/>
          </a:p>
        </p:txBody>
      </p:sp>
    </p:spTree>
    <p:extLst>
      <p:ext uri="{BB962C8B-B14F-4D97-AF65-F5344CB8AC3E}">
        <p14:creationId xmlns:p14="http://schemas.microsoft.com/office/powerpoint/2010/main" val="393432907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Slide Image Placeholder 1"/>
          <p:cNvSpPr>
            <a:spLocks noGrp="1" noRot="1" noChangeAspect="1" noTextEdit="1"/>
          </p:cNvSpPr>
          <p:nvPr>
            <p:ph type="sldImg"/>
          </p:nvPr>
        </p:nvSpPr>
        <p:spPr>
          <a:xfrm>
            <a:off x="719138" y="1163638"/>
            <a:ext cx="5584825" cy="3141662"/>
          </a:xfrm>
        </p:spPr>
      </p:sp>
      <p:sp>
        <p:nvSpPr>
          <p:cNvPr id="77827" name="Notes Placeholder 2"/>
          <p:cNvSpPr>
            <a:spLocks noGrp="1"/>
          </p:cNvSpPr>
          <p:nvPr>
            <p:ph type="body" idx="1"/>
          </p:nvPr>
        </p:nvSpPr>
        <p:spPr>
          <a:noFill/>
        </p:spPr>
        <p:txBody>
          <a:bodyPr/>
          <a:lstStyle/>
          <a:p>
            <a:endParaRPr lang="en-US" altLang="en-US">
              <a:latin typeface="Arial" panose="020B0604020202020204" pitchFamily="34" charset="0"/>
            </a:endParaRPr>
          </a:p>
        </p:txBody>
      </p:sp>
      <p:sp>
        <p:nvSpPr>
          <p:cNvPr id="77828" name="Slide Number Placeholder 3"/>
          <p:cNvSpPr>
            <a:spLocks noGrp="1"/>
          </p:cNvSpPr>
          <p:nvPr>
            <p:ph type="sldNum" sz="quarter" idx="5"/>
          </p:nvPr>
        </p:nvSpPr>
        <p:spPr>
          <a:noFill/>
        </p:spPr>
        <p:txBody>
          <a:bodyPr/>
          <a:lstStyle>
            <a:lvl1pPr defTabSz="931708" eaLnBrk="0" hangingPunct="0">
              <a:spcBef>
                <a:spcPct val="30000"/>
              </a:spcBef>
              <a:defRPr sz="1200">
                <a:solidFill>
                  <a:schemeClr val="tx1"/>
                </a:solidFill>
                <a:latin typeface="Arial" panose="020B0604020202020204" pitchFamily="34" charset="0"/>
              </a:defRPr>
            </a:lvl1pPr>
            <a:lvl2pPr marL="717171" indent="-275835" defTabSz="931708" eaLnBrk="0" hangingPunct="0">
              <a:spcBef>
                <a:spcPct val="30000"/>
              </a:spcBef>
              <a:defRPr sz="1200">
                <a:solidFill>
                  <a:schemeClr val="tx1"/>
                </a:solidFill>
                <a:latin typeface="Arial" panose="020B0604020202020204" pitchFamily="34" charset="0"/>
              </a:defRPr>
            </a:lvl2pPr>
            <a:lvl3pPr marL="1103339" indent="-220668" defTabSz="931708" eaLnBrk="0" hangingPunct="0">
              <a:spcBef>
                <a:spcPct val="30000"/>
              </a:spcBef>
              <a:defRPr sz="1200">
                <a:solidFill>
                  <a:schemeClr val="tx1"/>
                </a:solidFill>
                <a:latin typeface="Arial" panose="020B0604020202020204" pitchFamily="34" charset="0"/>
              </a:defRPr>
            </a:lvl3pPr>
            <a:lvl4pPr marL="1544674" indent="-220668" defTabSz="931708" eaLnBrk="0" hangingPunct="0">
              <a:spcBef>
                <a:spcPct val="30000"/>
              </a:spcBef>
              <a:defRPr sz="1200">
                <a:solidFill>
                  <a:schemeClr val="tx1"/>
                </a:solidFill>
                <a:latin typeface="Arial" panose="020B0604020202020204" pitchFamily="34" charset="0"/>
              </a:defRPr>
            </a:lvl4pPr>
            <a:lvl5pPr marL="1986009" indent="-220668" defTabSz="931708" eaLnBrk="0" hangingPunct="0">
              <a:spcBef>
                <a:spcPct val="30000"/>
              </a:spcBef>
              <a:defRPr sz="1200">
                <a:solidFill>
                  <a:schemeClr val="tx1"/>
                </a:solidFill>
                <a:latin typeface="Arial" panose="020B0604020202020204" pitchFamily="34" charset="0"/>
              </a:defRPr>
            </a:lvl5pPr>
            <a:lvl6pPr marL="2427345" indent="-220668" defTabSz="931708" eaLnBrk="0" fontAlgn="base" hangingPunct="0">
              <a:spcBef>
                <a:spcPct val="30000"/>
              </a:spcBef>
              <a:spcAft>
                <a:spcPct val="0"/>
              </a:spcAft>
              <a:defRPr sz="1200">
                <a:solidFill>
                  <a:schemeClr val="tx1"/>
                </a:solidFill>
                <a:latin typeface="Arial" panose="020B0604020202020204" pitchFamily="34" charset="0"/>
              </a:defRPr>
            </a:lvl6pPr>
            <a:lvl7pPr marL="2868680" indent="-220668" defTabSz="931708" eaLnBrk="0" fontAlgn="base" hangingPunct="0">
              <a:spcBef>
                <a:spcPct val="30000"/>
              </a:spcBef>
              <a:spcAft>
                <a:spcPct val="0"/>
              </a:spcAft>
              <a:defRPr sz="1200">
                <a:solidFill>
                  <a:schemeClr val="tx1"/>
                </a:solidFill>
                <a:latin typeface="Arial" panose="020B0604020202020204" pitchFamily="34" charset="0"/>
              </a:defRPr>
            </a:lvl7pPr>
            <a:lvl8pPr marL="3310015" indent="-220668" defTabSz="931708" eaLnBrk="0" fontAlgn="base" hangingPunct="0">
              <a:spcBef>
                <a:spcPct val="30000"/>
              </a:spcBef>
              <a:spcAft>
                <a:spcPct val="0"/>
              </a:spcAft>
              <a:defRPr sz="1200">
                <a:solidFill>
                  <a:schemeClr val="tx1"/>
                </a:solidFill>
                <a:latin typeface="Arial" panose="020B0604020202020204" pitchFamily="34" charset="0"/>
              </a:defRPr>
            </a:lvl8pPr>
            <a:lvl9pPr marL="3751351" indent="-220668" defTabSz="931708" eaLnBrk="0" fontAlgn="base" hangingPunct="0">
              <a:spcBef>
                <a:spcPct val="30000"/>
              </a:spcBef>
              <a:spcAft>
                <a:spcPct val="0"/>
              </a:spcAft>
              <a:defRPr sz="1200">
                <a:solidFill>
                  <a:schemeClr val="tx1"/>
                </a:solidFill>
                <a:latin typeface="Arial" panose="020B0604020202020204" pitchFamily="34" charset="0"/>
              </a:defRPr>
            </a:lvl9pPr>
          </a:lstStyle>
          <a:p>
            <a:pPr eaLnBrk="1" hangingPunct="1">
              <a:spcBef>
                <a:spcPct val="0"/>
              </a:spcBef>
            </a:pPr>
            <a:fld id="{1C1894DF-5FCE-4DBF-ABB1-8970618A8003}" type="slidenum">
              <a:rPr lang="en-US" altLang="en-US" sz="1300">
                <a:solidFill>
                  <a:srgbClr val="000000"/>
                </a:solidFill>
              </a:rPr>
              <a:pPr eaLnBrk="1" hangingPunct="1">
                <a:spcBef>
                  <a:spcPct val="0"/>
                </a:spcBef>
              </a:pPr>
              <a:t>6</a:t>
            </a:fld>
            <a:endParaRPr lang="en-US" altLang="en-US" sz="1300">
              <a:solidFill>
                <a:srgbClr val="000000"/>
              </a:solidFill>
            </a:endParaRPr>
          </a:p>
        </p:txBody>
      </p:sp>
    </p:spTree>
    <p:extLst>
      <p:ext uri="{BB962C8B-B14F-4D97-AF65-F5344CB8AC3E}">
        <p14:creationId xmlns:p14="http://schemas.microsoft.com/office/powerpoint/2010/main" val="7030438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0623207-242A-45FA-B7B3-1ACCD38665B1}" type="slidenum">
              <a:rPr lang="en-US" altLang="en-US" smtClean="0"/>
              <a:t>16</a:t>
            </a:fld>
            <a:endParaRPr lang="en-US" altLang="en-US"/>
          </a:p>
        </p:txBody>
      </p:sp>
    </p:spTree>
    <p:extLst>
      <p:ext uri="{BB962C8B-B14F-4D97-AF65-F5344CB8AC3E}">
        <p14:creationId xmlns:p14="http://schemas.microsoft.com/office/powerpoint/2010/main" val="337462566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charset="0"/>
                <a:cs typeface="Arial" charset="0"/>
              </a:defRPr>
            </a:lvl1pPr>
            <a:lvl2pPr marL="772662" indent="-297177" eaLnBrk="0" hangingPunct="0">
              <a:defRPr>
                <a:solidFill>
                  <a:schemeClr val="tx1"/>
                </a:solidFill>
                <a:latin typeface="Arial" charset="0"/>
                <a:cs typeface="Arial" charset="0"/>
              </a:defRPr>
            </a:lvl2pPr>
            <a:lvl3pPr marL="1188710" indent="-237742" eaLnBrk="0" hangingPunct="0">
              <a:defRPr>
                <a:solidFill>
                  <a:schemeClr val="tx1"/>
                </a:solidFill>
                <a:latin typeface="Arial" charset="0"/>
                <a:cs typeface="Arial" charset="0"/>
              </a:defRPr>
            </a:lvl3pPr>
            <a:lvl4pPr marL="1664194" indent="-237742" eaLnBrk="0" hangingPunct="0">
              <a:defRPr>
                <a:solidFill>
                  <a:schemeClr val="tx1"/>
                </a:solidFill>
                <a:latin typeface="Arial" charset="0"/>
                <a:cs typeface="Arial" charset="0"/>
              </a:defRPr>
            </a:lvl4pPr>
            <a:lvl5pPr marL="2139679" indent="-237742" eaLnBrk="0" hangingPunct="0">
              <a:defRPr>
                <a:solidFill>
                  <a:schemeClr val="tx1"/>
                </a:solidFill>
                <a:latin typeface="Arial" charset="0"/>
                <a:cs typeface="Arial" charset="0"/>
              </a:defRPr>
            </a:lvl5pPr>
            <a:lvl6pPr marL="2615162" indent="-237742" eaLnBrk="0" fontAlgn="base" hangingPunct="0">
              <a:spcBef>
                <a:spcPct val="0"/>
              </a:spcBef>
              <a:spcAft>
                <a:spcPct val="0"/>
              </a:spcAft>
              <a:defRPr>
                <a:solidFill>
                  <a:schemeClr val="tx1"/>
                </a:solidFill>
                <a:latin typeface="Arial" charset="0"/>
                <a:cs typeface="Arial" charset="0"/>
              </a:defRPr>
            </a:lvl6pPr>
            <a:lvl7pPr marL="3090646" indent="-237742" eaLnBrk="0" fontAlgn="base" hangingPunct="0">
              <a:spcBef>
                <a:spcPct val="0"/>
              </a:spcBef>
              <a:spcAft>
                <a:spcPct val="0"/>
              </a:spcAft>
              <a:defRPr>
                <a:solidFill>
                  <a:schemeClr val="tx1"/>
                </a:solidFill>
                <a:latin typeface="Arial" charset="0"/>
                <a:cs typeface="Arial" charset="0"/>
              </a:defRPr>
            </a:lvl7pPr>
            <a:lvl8pPr marL="3566131" indent="-237742" eaLnBrk="0" fontAlgn="base" hangingPunct="0">
              <a:spcBef>
                <a:spcPct val="0"/>
              </a:spcBef>
              <a:spcAft>
                <a:spcPct val="0"/>
              </a:spcAft>
              <a:defRPr>
                <a:solidFill>
                  <a:schemeClr val="tx1"/>
                </a:solidFill>
                <a:latin typeface="Arial" charset="0"/>
                <a:cs typeface="Arial" charset="0"/>
              </a:defRPr>
            </a:lvl8pPr>
            <a:lvl9pPr marL="4041615" indent="-237742" eaLnBrk="0" fontAlgn="base" hangingPunct="0">
              <a:spcBef>
                <a:spcPct val="0"/>
              </a:spcBef>
              <a:spcAft>
                <a:spcPct val="0"/>
              </a:spcAft>
              <a:defRPr>
                <a:solidFill>
                  <a:schemeClr val="tx1"/>
                </a:solidFill>
                <a:latin typeface="Arial" charset="0"/>
                <a:cs typeface="Arial" charset="0"/>
              </a:defRPr>
            </a:lvl9pPr>
          </a:lstStyle>
          <a:p>
            <a:pPr eaLnBrk="1" hangingPunct="1"/>
            <a:fld id="{E54036D4-160F-42DE-8330-9DC7BDF3F21D}" type="slidenum">
              <a:rPr lang="en-US" smtClean="0"/>
              <a:pPr eaLnBrk="1" hangingPunct="1"/>
              <a:t>18</a:t>
            </a:fld>
            <a:endParaRPr lang="en-US"/>
          </a:p>
        </p:txBody>
      </p:sp>
      <p:sp>
        <p:nvSpPr>
          <p:cNvPr id="17411" name="Rectangle 2"/>
          <p:cNvSpPr>
            <a:spLocks noGrp="1" noChangeArrowheads="1"/>
          </p:cNvSpPr>
          <p:nvPr>
            <p:ph type="body" idx="1"/>
          </p:nvPr>
        </p:nvSpPr>
        <p:spPr>
          <a:xfrm>
            <a:off x="957222" y="3312488"/>
            <a:ext cx="5264724" cy="5441945"/>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4106" tIns="46228" rIns="94106" bIns="46228"/>
          <a:lstStyle/>
          <a:p>
            <a:pPr eaLnBrk="1" hangingPunct="1"/>
            <a:endParaRPr lang="en-US" i="1" dirty="0"/>
          </a:p>
        </p:txBody>
      </p:sp>
      <p:sp>
        <p:nvSpPr>
          <p:cNvPr id="17412" name="Rectangle 3"/>
          <p:cNvSpPr>
            <a:spLocks noGrp="1" noRot="1" noChangeAspect="1" noChangeArrowheads="1" noTextEdit="1"/>
          </p:cNvSpPr>
          <p:nvPr>
            <p:ph type="sldImg"/>
          </p:nvPr>
        </p:nvSpPr>
        <p:spPr>
          <a:xfrm>
            <a:off x="938213" y="165100"/>
            <a:ext cx="5303837" cy="2982913"/>
          </a:xfrm>
          <a:ln w="12700" cap="flat">
            <a:solidFill>
              <a:schemeClr val="tx1"/>
            </a:solidFill>
          </a:ln>
        </p:spPr>
      </p:sp>
    </p:spTree>
    <p:extLst>
      <p:ext uri="{BB962C8B-B14F-4D97-AF65-F5344CB8AC3E}">
        <p14:creationId xmlns:p14="http://schemas.microsoft.com/office/powerpoint/2010/main" val="416383499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20623207-242A-45FA-B7B3-1ACCD38665B1}" type="slidenum">
              <a:rPr lang="en-US" altLang="en-US" smtClean="0"/>
              <a:t>19</a:t>
            </a:fld>
            <a:endParaRPr lang="en-US" altLang="en-US"/>
          </a:p>
        </p:txBody>
      </p:sp>
    </p:spTree>
    <p:extLst>
      <p:ext uri="{BB962C8B-B14F-4D97-AF65-F5344CB8AC3E}">
        <p14:creationId xmlns:p14="http://schemas.microsoft.com/office/powerpoint/2010/main" val="416387676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BA3B1A1-1724-4561-AF63-EFB30590E827}" type="slidenum">
              <a:rPr lang="en-US"/>
              <a:pPr/>
              <a:t>23</a:t>
            </a:fld>
            <a:endParaRPr lang="en-US"/>
          </a:p>
        </p:txBody>
      </p:sp>
      <p:sp>
        <p:nvSpPr>
          <p:cNvPr id="7170" name="Rectangle 2"/>
          <p:cNvSpPr>
            <a:spLocks noGrp="1" noRot="1" noChangeAspect="1" noChangeArrowheads="1" noTextEdit="1"/>
          </p:cNvSpPr>
          <p:nvPr>
            <p:ph type="sldImg"/>
          </p:nvPr>
        </p:nvSpPr>
        <p:spPr>
          <a:ln/>
        </p:spPr>
      </p:sp>
      <p:sp>
        <p:nvSpPr>
          <p:cNvPr id="7171" name="Rectangle 3"/>
          <p:cNvSpPr>
            <a:spLocks noGrp="1" noChangeArrowheads="1"/>
          </p:cNvSpPr>
          <p:nvPr>
            <p:ph type="body" idx="1"/>
          </p:nvPr>
        </p:nvSpPr>
        <p:spPr>
          <a:xfrm>
            <a:off x="936414" y="4421823"/>
            <a:ext cx="5150273" cy="4189095"/>
          </a:xfrm>
        </p:spPr>
        <p:txBody>
          <a:bodyPr/>
          <a:lstStyle/>
          <a:p>
            <a:endParaRPr lang="en-US"/>
          </a:p>
        </p:txBody>
      </p:sp>
    </p:spTree>
    <p:extLst>
      <p:ext uri="{BB962C8B-B14F-4D97-AF65-F5344CB8AC3E}">
        <p14:creationId xmlns:p14="http://schemas.microsoft.com/office/powerpoint/2010/main" val="26465946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2"/>
          <p:cNvSpPr>
            <a:spLocks noGrp="1" noRot="1" noChangeAspect="1" noChangeArrowheads="1" noTextEdit="1"/>
          </p:cNvSpPr>
          <p:nvPr>
            <p:ph type="sldImg"/>
          </p:nvPr>
        </p:nvSpPr>
        <p:spPr>
          <a:ln/>
        </p:spPr>
      </p:sp>
      <p:sp>
        <p:nvSpPr>
          <p:cNvPr id="50179"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Tree>
    <p:extLst>
      <p:ext uri="{BB962C8B-B14F-4D97-AF65-F5344CB8AC3E}">
        <p14:creationId xmlns:p14="http://schemas.microsoft.com/office/powerpoint/2010/main" val="154651467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2"/>
          <p:cNvSpPr>
            <a:spLocks noGrp="1" noRot="1" noChangeAspect="1" noChangeArrowheads="1" noTextEdit="1"/>
          </p:cNvSpPr>
          <p:nvPr>
            <p:ph type="sldImg"/>
          </p:nvPr>
        </p:nvSpPr>
        <p:spPr>
          <a:ln/>
        </p:spPr>
      </p:sp>
      <p:sp>
        <p:nvSpPr>
          <p:cNvPr id="51203"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Tree>
    <p:extLst>
      <p:ext uri="{BB962C8B-B14F-4D97-AF65-F5344CB8AC3E}">
        <p14:creationId xmlns:p14="http://schemas.microsoft.com/office/powerpoint/2010/main" val="80691523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92CC15-7298-43BC-B2A7-4A3F74C002E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9A8AC3F1-8918-4B71-9D7F-CCEE6DD491C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57517604-C76C-4D77-8AC7-790BAF78569D}"/>
              </a:ext>
            </a:extLst>
          </p:cNvPr>
          <p:cNvSpPr>
            <a:spLocks noGrp="1"/>
          </p:cNvSpPr>
          <p:nvPr>
            <p:ph type="dt" sz="half" idx="10"/>
          </p:nvPr>
        </p:nvSpPr>
        <p:spPr/>
        <p:txBody>
          <a:bodyPr/>
          <a:lstStyle/>
          <a:p>
            <a:fld id="{0F508375-0605-4CBB-B56D-385DE6E93740}" type="datetime1">
              <a:rPr lang="en-US" smtClean="0"/>
              <a:t>4/30/2023</a:t>
            </a:fld>
            <a:endParaRPr lang="en-US"/>
          </a:p>
        </p:txBody>
      </p:sp>
      <p:sp>
        <p:nvSpPr>
          <p:cNvPr id="5" name="Footer Placeholder 4">
            <a:extLst>
              <a:ext uri="{FF2B5EF4-FFF2-40B4-BE49-F238E27FC236}">
                <a16:creationId xmlns:a16="http://schemas.microsoft.com/office/drawing/2014/main" id="{946E4E16-4B2D-4C84-AD05-DE89DF6D1BE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025CB2D-C31E-4EF1-B69E-975DD64FEE9E}"/>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23409015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60B585B-7ADE-40FF-851A-52FA0C18116A}"/>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EE7B746F-91D0-4FA9-AE98-FD746F46A927}"/>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F05FA7B-6EEC-49F2-B1BC-63CA29AB6412}"/>
              </a:ext>
            </a:extLst>
          </p:cNvPr>
          <p:cNvSpPr>
            <a:spLocks noGrp="1"/>
          </p:cNvSpPr>
          <p:nvPr>
            <p:ph type="dt" sz="half" idx="10"/>
          </p:nvPr>
        </p:nvSpPr>
        <p:spPr/>
        <p:txBody>
          <a:bodyPr/>
          <a:lstStyle/>
          <a:p>
            <a:fld id="{6F9A26E3-DABC-455F-A00B-B0C275DEEED2}" type="datetime1">
              <a:rPr lang="en-US" smtClean="0"/>
              <a:t>4/30/2023</a:t>
            </a:fld>
            <a:endParaRPr lang="en-US"/>
          </a:p>
        </p:txBody>
      </p:sp>
      <p:sp>
        <p:nvSpPr>
          <p:cNvPr id="5" name="Footer Placeholder 4">
            <a:extLst>
              <a:ext uri="{FF2B5EF4-FFF2-40B4-BE49-F238E27FC236}">
                <a16:creationId xmlns:a16="http://schemas.microsoft.com/office/drawing/2014/main" id="{3769FE5C-7ED9-4EA7-A2CE-90024DE1159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FB9784B-53C9-4642-B514-E1034BB4FAE9}"/>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8719100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1607A544-A96D-4814-992F-1CF68AD749D2}"/>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9BD536F8-2AB5-48EA-A93D-DB5BBB437C40}"/>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631B940-CF35-458C-83F8-9BB8A369C47B}"/>
              </a:ext>
            </a:extLst>
          </p:cNvPr>
          <p:cNvSpPr>
            <a:spLocks noGrp="1"/>
          </p:cNvSpPr>
          <p:nvPr>
            <p:ph type="dt" sz="half" idx="10"/>
          </p:nvPr>
        </p:nvSpPr>
        <p:spPr/>
        <p:txBody>
          <a:bodyPr/>
          <a:lstStyle/>
          <a:p>
            <a:fld id="{EDA1C83E-F2AA-4F86-B556-818236704528}" type="datetime1">
              <a:rPr lang="en-US" smtClean="0"/>
              <a:t>4/30/2023</a:t>
            </a:fld>
            <a:endParaRPr lang="en-US"/>
          </a:p>
        </p:txBody>
      </p:sp>
      <p:sp>
        <p:nvSpPr>
          <p:cNvPr id="5" name="Footer Placeholder 4">
            <a:extLst>
              <a:ext uri="{FF2B5EF4-FFF2-40B4-BE49-F238E27FC236}">
                <a16:creationId xmlns:a16="http://schemas.microsoft.com/office/drawing/2014/main" id="{CD26EEC5-4542-4671-A8E1-E47AF532436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91C1B00-3D8C-4A96-95C2-5AD8E9AD4AAD}"/>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38933323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B611DAA-710C-4CFB-BDA8-343AAD3E7C5B}"/>
              </a:ext>
            </a:extLst>
          </p:cNvPr>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a:extLst>
              <a:ext uri="{FF2B5EF4-FFF2-40B4-BE49-F238E27FC236}">
                <a16:creationId xmlns:a16="http://schemas.microsoft.com/office/drawing/2014/main" id="{02D1C4DB-D778-4604-9D77-E6015F51B0C5}"/>
              </a:ext>
            </a:extLst>
          </p:cNvPr>
          <p:cNvSpPr>
            <a:spLocks noGrp="1"/>
          </p:cNvSpPr>
          <p:nvPr>
            <p:ph idx="1"/>
          </p:nvPr>
        </p:nvSpPr>
        <p:spPr/>
        <p:txBody>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a:extLst>
              <a:ext uri="{FF2B5EF4-FFF2-40B4-BE49-F238E27FC236}">
                <a16:creationId xmlns:a16="http://schemas.microsoft.com/office/drawing/2014/main" id="{C229F100-6854-4325-93C1-B39A4E762EE8}"/>
              </a:ext>
            </a:extLst>
          </p:cNvPr>
          <p:cNvSpPr>
            <a:spLocks noGrp="1"/>
          </p:cNvSpPr>
          <p:nvPr>
            <p:ph type="dt" sz="half" idx="10"/>
          </p:nvPr>
        </p:nvSpPr>
        <p:spPr/>
        <p:txBody>
          <a:bodyPr/>
          <a:lstStyle/>
          <a:p>
            <a:fld id="{CB5F674B-B7C3-4033-A204-D6B479167A1E}" type="datetime1">
              <a:rPr lang="en-US" smtClean="0"/>
              <a:t>4/30/2023</a:t>
            </a:fld>
            <a:endParaRPr lang="en-US"/>
          </a:p>
        </p:txBody>
      </p:sp>
      <p:sp>
        <p:nvSpPr>
          <p:cNvPr id="5" name="Footer Placeholder 4">
            <a:extLst>
              <a:ext uri="{FF2B5EF4-FFF2-40B4-BE49-F238E27FC236}">
                <a16:creationId xmlns:a16="http://schemas.microsoft.com/office/drawing/2014/main" id="{68CCF413-96DB-463D-BE5D-08503F64F54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CAEC590-0BA1-4489-A665-E0FE441DA36E}"/>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5008365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4B04286-345C-4600-91F2-EFE608925D85}"/>
              </a:ext>
            </a:extLst>
          </p:cNvPr>
          <p:cNvSpPr>
            <a:spLocks noGrp="1"/>
          </p:cNvSpPr>
          <p:nvPr>
            <p:ph type="title"/>
          </p:nvPr>
        </p:nvSpPr>
        <p:spPr>
          <a:xfrm>
            <a:off x="831850" y="1709738"/>
            <a:ext cx="10515600" cy="2852737"/>
          </a:xfrm>
        </p:spPr>
        <p:txBody>
          <a:bodyPr anchor="b"/>
          <a:lstStyle>
            <a:lvl1pPr>
              <a:defRPr sz="3200"/>
            </a:lvl1pPr>
          </a:lstStyle>
          <a:p>
            <a:r>
              <a:rPr lang="en-US" dirty="0"/>
              <a:t>Click to edit Master title style</a:t>
            </a:r>
          </a:p>
        </p:txBody>
      </p:sp>
      <p:sp>
        <p:nvSpPr>
          <p:cNvPr id="3" name="Text Placeholder 2">
            <a:extLst>
              <a:ext uri="{FF2B5EF4-FFF2-40B4-BE49-F238E27FC236}">
                <a16:creationId xmlns:a16="http://schemas.microsoft.com/office/drawing/2014/main" id="{9154F8D5-0361-4EB0-B9E6-3EFEB56036CF}"/>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74F0CAA-2701-4441-A80A-D6C9F206EE95}"/>
              </a:ext>
            </a:extLst>
          </p:cNvPr>
          <p:cNvSpPr>
            <a:spLocks noGrp="1"/>
          </p:cNvSpPr>
          <p:nvPr>
            <p:ph type="dt" sz="half" idx="10"/>
          </p:nvPr>
        </p:nvSpPr>
        <p:spPr/>
        <p:txBody>
          <a:bodyPr/>
          <a:lstStyle/>
          <a:p>
            <a:fld id="{7A71145B-BB8D-4FE3-A718-5FD0D5AB9751}" type="datetime1">
              <a:rPr lang="en-US" smtClean="0"/>
              <a:t>4/30/2023</a:t>
            </a:fld>
            <a:endParaRPr lang="en-US"/>
          </a:p>
        </p:txBody>
      </p:sp>
      <p:sp>
        <p:nvSpPr>
          <p:cNvPr id="5" name="Footer Placeholder 4">
            <a:extLst>
              <a:ext uri="{FF2B5EF4-FFF2-40B4-BE49-F238E27FC236}">
                <a16:creationId xmlns:a16="http://schemas.microsoft.com/office/drawing/2014/main" id="{9B0FE67F-73A4-4E94-A0DA-48BFE35FB16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5A25473-A6FC-4C04-BFB6-097511D1C95C}"/>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298520328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F581BD0-07E6-47CC-9C1E-83BE78F628AD}"/>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8CBFFAFC-45C3-456A-B72E-C3C8A8EFC412}"/>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F3FFAB6F-52D5-40D9-8BD5-B43142F8F350}"/>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9447050D-45E5-41EB-AA60-02D6747A8BF5}"/>
              </a:ext>
            </a:extLst>
          </p:cNvPr>
          <p:cNvSpPr>
            <a:spLocks noGrp="1"/>
          </p:cNvSpPr>
          <p:nvPr>
            <p:ph type="dt" sz="half" idx="10"/>
          </p:nvPr>
        </p:nvSpPr>
        <p:spPr/>
        <p:txBody>
          <a:bodyPr/>
          <a:lstStyle/>
          <a:p>
            <a:fld id="{F81B3CAF-5DC2-4A83-A430-3BD61D00655C}" type="datetime1">
              <a:rPr lang="en-US" smtClean="0"/>
              <a:t>4/30/2023</a:t>
            </a:fld>
            <a:endParaRPr lang="en-US"/>
          </a:p>
        </p:txBody>
      </p:sp>
      <p:sp>
        <p:nvSpPr>
          <p:cNvPr id="6" name="Footer Placeholder 5">
            <a:extLst>
              <a:ext uri="{FF2B5EF4-FFF2-40B4-BE49-F238E27FC236}">
                <a16:creationId xmlns:a16="http://schemas.microsoft.com/office/drawing/2014/main" id="{F7C6FD9C-7A67-4099-BA89-3D30742D0E6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A2478ABE-0D02-4B54-BB70-AED0BA126106}"/>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37626156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14A0B2F-602A-423D-9771-F3C8D74D25A5}"/>
              </a:ext>
            </a:extLst>
          </p:cNvPr>
          <p:cNvSpPr>
            <a:spLocks noGrp="1"/>
          </p:cNvSpPr>
          <p:nvPr>
            <p:ph type="title"/>
          </p:nvPr>
        </p:nvSpPr>
        <p:spPr>
          <a:xfrm>
            <a:off x="839788" y="365125"/>
            <a:ext cx="10515600" cy="1325563"/>
          </a:xfrm>
        </p:spPr>
        <p:txBody>
          <a:bodyPr/>
          <a:lstStyle>
            <a:lvl1pPr>
              <a:defRPr sz="3200"/>
            </a:lvl1pPr>
          </a:lstStyle>
          <a:p>
            <a:r>
              <a:rPr lang="en-US" dirty="0"/>
              <a:t>Click to edit Master title style</a:t>
            </a:r>
          </a:p>
        </p:txBody>
      </p:sp>
      <p:sp>
        <p:nvSpPr>
          <p:cNvPr id="3" name="Text Placeholder 2">
            <a:extLst>
              <a:ext uri="{FF2B5EF4-FFF2-40B4-BE49-F238E27FC236}">
                <a16:creationId xmlns:a16="http://schemas.microsoft.com/office/drawing/2014/main" id="{5BF3D669-F368-45C7-A804-64E8BC812120}"/>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ED3F0EBB-B130-4CB1-B4FB-A8C2BAD06894}"/>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4D2DAC3F-EA4D-4E41-9E91-63D894E356DE}"/>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05895B53-68C6-463F-A4D2-351FC13530F7}"/>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23D4A5CF-D0CC-46B7-9454-48515C20C50F}"/>
              </a:ext>
            </a:extLst>
          </p:cNvPr>
          <p:cNvSpPr>
            <a:spLocks noGrp="1"/>
          </p:cNvSpPr>
          <p:nvPr>
            <p:ph type="dt" sz="half" idx="10"/>
          </p:nvPr>
        </p:nvSpPr>
        <p:spPr/>
        <p:txBody>
          <a:bodyPr/>
          <a:lstStyle/>
          <a:p>
            <a:fld id="{B4A378E5-ECE0-452F-BB30-933013DC1D46}" type="datetime1">
              <a:rPr lang="en-US" smtClean="0"/>
              <a:t>4/30/2023</a:t>
            </a:fld>
            <a:endParaRPr lang="en-US"/>
          </a:p>
        </p:txBody>
      </p:sp>
      <p:sp>
        <p:nvSpPr>
          <p:cNvPr id="8" name="Footer Placeholder 7">
            <a:extLst>
              <a:ext uri="{FF2B5EF4-FFF2-40B4-BE49-F238E27FC236}">
                <a16:creationId xmlns:a16="http://schemas.microsoft.com/office/drawing/2014/main" id="{EA4A434E-ED8A-4C54-AC3C-3808F2D20DF6}"/>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D7D87DD4-8E9A-4EF9-9EFF-3AE3AD84E980}"/>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268468743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44150C-B76C-41BF-B96E-DD4AC6FC171A}"/>
              </a:ext>
            </a:extLst>
          </p:cNvPr>
          <p:cNvSpPr>
            <a:spLocks noGrp="1"/>
          </p:cNvSpPr>
          <p:nvPr>
            <p:ph type="title"/>
          </p:nvPr>
        </p:nvSpPr>
        <p:spPr/>
        <p:txBody>
          <a:bodyPr/>
          <a:lstStyle>
            <a:lvl1pPr>
              <a:defRPr sz="3200"/>
            </a:lvl1pPr>
          </a:lstStyle>
          <a:p>
            <a:r>
              <a:rPr lang="en-US" dirty="0"/>
              <a:t>Click to edit Master title style</a:t>
            </a:r>
          </a:p>
        </p:txBody>
      </p:sp>
      <p:sp>
        <p:nvSpPr>
          <p:cNvPr id="3" name="Date Placeholder 2">
            <a:extLst>
              <a:ext uri="{FF2B5EF4-FFF2-40B4-BE49-F238E27FC236}">
                <a16:creationId xmlns:a16="http://schemas.microsoft.com/office/drawing/2014/main" id="{E89C48E0-47C8-49DB-B074-4A6EFC4A03C2}"/>
              </a:ext>
            </a:extLst>
          </p:cNvPr>
          <p:cNvSpPr>
            <a:spLocks noGrp="1"/>
          </p:cNvSpPr>
          <p:nvPr>
            <p:ph type="dt" sz="half" idx="10"/>
          </p:nvPr>
        </p:nvSpPr>
        <p:spPr/>
        <p:txBody>
          <a:bodyPr/>
          <a:lstStyle/>
          <a:p>
            <a:fld id="{55053F6C-04F5-4644-A5BE-DE1EC376B76F}" type="datetime1">
              <a:rPr lang="en-US" smtClean="0"/>
              <a:t>4/30/2023</a:t>
            </a:fld>
            <a:endParaRPr lang="en-US"/>
          </a:p>
        </p:txBody>
      </p:sp>
      <p:sp>
        <p:nvSpPr>
          <p:cNvPr id="4" name="Footer Placeholder 3">
            <a:extLst>
              <a:ext uri="{FF2B5EF4-FFF2-40B4-BE49-F238E27FC236}">
                <a16:creationId xmlns:a16="http://schemas.microsoft.com/office/drawing/2014/main" id="{E9AA879C-196B-4180-A41A-C5A661864A9B}"/>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343B3470-7E51-42E1-9EFD-073CCD1D5312}"/>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304113927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4EAF3F8-CCF7-414F-A600-1B146C9D0321}"/>
              </a:ext>
            </a:extLst>
          </p:cNvPr>
          <p:cNvSpPr>
            <a:spLocks noGrp="1"/>
          </p:cNvSpPr>
          <p:nvPr>
            <p:ph type="dt" sz="half" idx="10"/>
          </p:nvPr>
        </p:nvSpPr>
        <p:spPr/>
        <p:txBody>
          <a:bodyPr/>
          <a:lstStyle/>
          <a:p>
            <a:fld id="{C77A5538-FF08-4D44-9E72-FA3C29A33906}" type="datetime1">
              <a:rPr lang="en-US" smtClean="0"/>
              <a:t>4/30/2023</a:t>
            </a:fld>
            <a:endParaRPr lang="en-US"/>
          </a:p>
        </p:txBody>
      </p:sp>
      <p:sp>
        <p:nvSpPr>
          <p:cNvPr id="3" name="Footer Placeholder 2">
            <a:extLst>
              <a:ext uri="{FF2B5EF4-FFF2-40B4-BE49-F238E27FC236}">
                <a16:creationId xmlns:a16="http://schemas.microsoft.com/office/drawing/2014/main" id="{3BFA83F1-5282-4C6E-97FF-17731BCEEC0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9BD79568-CF57-487E-AB16-D6BFD8B9E708}"/>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258120962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8691CD0-8A9A-4257-8301-1CB06BC5A82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1EB63329-5114-43A2-B45F-5D0F82E2161F}"/>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1BC2CAA5-3456-4517-8885-2CAC07BB349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44B9892D-EE1E-4D0E-BF87-83DE5C13384B}"/>
              </a:ext>
            </a:extLst>
          </p:cNvPr>
          <p:cNvSpPr>
            <a:spLocks noGrp="1"/>
          </p:cNvSpPr>
          <p:nvPr>
            <p:ph type="dt" sz="half" idx="10"/>
          </p:nvPr>
        </p:nvSpPr>
        <p:spPr/>
        <p:txBody>
          <a:bodyPr/>
          <a:lstStyle/>
          <a:p>
            <a:fld id="{4893BEFD-0654-4C08-8362-185BF2E8E7BD}" type="datetime1">
              <a:rPr lang="en-US" smtClean="0"/>
              <a:t>4/30/2023</a:t>
            </a:fld>
            <a:endParaRPr lang="en-US"/>
          </a:p>
        </p:txBody>
      </p:sp>
      <p:sp>
        <p:nvSpPr>
          <p:cNvPr id="6" name="Footer Placeholder 5">
            <a:extLst>
              <a:ext uri="{FF2B5EF4-FFF2-40B4-BE49-F238E27FC236}">
                <a16:creationId xmlns:a16="http://schemas.microsoft.com/office/drawing/2014/main" id="{A25F7502-8B19-4B23-A1C5-45BFBB8A58C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B235E630-0457-41F7-A570-41489595292D}"/>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287124412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ED478B-3C33-4D5A-B454-7815C8DE579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E015FB55-3793-44F8-8509-2075D5F077B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6BE8291B-5EEE-44AB-B421-6537312B668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02E51EA-2BBE-49DB-9976-1E34FDA86100}"/>
              </a:ext>
            </a:extLst>
          </p:cNvPr>
          <p:cNvSpPr>
            <a:spLocks noGrp="1"/>
          </p:cNvSpPr>
          <p:nvPr>
            <p:ph type="dt" sz="half" idx="10"/>
          </p:nvPr>
        </p:nvSpPr>
        <p:spPr/>
        <p:txBody>
          <a:bodyPr/>
          <a:lstStyle/>
          <a:p>
            <a:fld id="{CA842A27-1B59-4E64-ABC0-4B13B5933B57}" type="datetime1">
              <a:rPr lang="en-US" smtClean="0"/>
              <a:t>4/30/2023</a:t>
            </a:fld>
            <a:endParaRPr lang="en-US"/>
          </a:p>
        </p:txBody>
      </p:sp>
      <p:sp>
        <p:nvSpPr>
          <p:cNvPr id="6" name="Footer Placeholder 5">
            <a:extLst>
              <a:ext uri="{FF2B5EF4-FFF2-40B4-BE49-F238E27FC236}">
                <a16:creationId xmlns:a16="http://schemas.microsoft.com/office/drawing/2014/main" id="{8792A49E-4B74-49CD-BD33-132C48C16747}"/>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C0E9BF2-418C-4CFE-8CF7-C2D3DC3A6C59}"/>
              </a:ext>
            </a:extLst>
          </p:cNvPr>
          <p:cNvSpPr>
            <a:spLocks noGrp="1"/>
          </p:cNvSpPr>
          <p:nvPr>
            <p:ph type="sldNum" sz="quarter" idx="12"/>
          </p:nvPr>
        </p:nvSpPr>
        <p:spPr/>
        <p:txBody>
          <a:bodyPr/>
          <a:lstStyle/>
          <a:p>
            <a:fld id="{87C73BCF-10A9-4C98-820C-00886F1B0A2E}" type="slidenum">
              <a:rPr lang="en-US" smtClean="0"/>
              <a:t>‹#›</a:t>
            </a:fld>
            <a:endParaRPr lang="en-US"/>
          </a:p>
        </p:txBody>
      </p:sp>
    </p:spTree>
    <p:extLst>
      <p:ext uri="{BB962C8B-B14F-4D97-AF65-F5344CB8AC3E}">
        <p14:creationId xmlns:p14="http://schemas.microsoft.com/office/powerpoint/2010/main" val="311619582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81155761-8205-4A8A-A2DC-9C2ED9ADC92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85E43C88-B578-4294-81CA-EEEDAA3BCD9F}"/>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02239CD-4602-4A4D-ABF9-27575DD848D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E49BC13-9BF6-4779-8918-67F0116ADC2B}" type="datetime1">
              <a:rPr lang="en-US" smtClean="0"/>
              <a:t>4/30/2023</a:t>
            </a:fld>
            <a:endParaRPr lang="en-US"/>
          </a:p>
        </p:txBody>
      </p:sp>
      <p:sp>
        <p:nvSpPr>
          <p:cNvPr id="5" name="Footer Placeholder 4">
            <a:extLst>
              <a:ext uri="{FF2B5EF4-FFF2-40B4-BE49-F238E27FC236}">
                <a16:creationId xmlns:a16="http://schemas.microsoft.com/office/drawing/2014/main" id="{199BC0FE-13C2-48E5-A9B1-05B1FE08ADAC}"/>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B8B426B1-CE97-4C8E-B9EF-5BAA2EA47D06}"/>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7C73BCF-10A9-4C98-820C-00886F1B0A2E}" type="slidenum">
              <a:rPr lang="en-US" smtClean="0"/>
              <a:t>‹#›</a:t>
            </a:fld>
            <a:endParaRPr lang="en-US"/>
          </a:p>
        </p:txBody>
      </p:sp>
    </p:spTree>
    <p:extLst>
      <p:ext uri="{BB962C8B-B14F-4D97-AF65-F5344CB8AC3E}">
        <p14:creationId xmlns:p14="http://schemas.microsoft.com/office/powerpoint/2010/main" val="231232680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6524A4-20CE-4C90-8026-7DFCEEF4DDDD}"/>
              </a:ext>
            </a:extLst>
          </p:cNvPr>
          <p:cNvSpPr>
            <a:spLocks noGrp="1"/>
          </p:cNvSpPr>
          <p:nvPr>
            <p:ph type="ctrTitle"/>
          </p:nvPr>
        </p:nvSpPr>
        <p:spPr>
          <a:xfrm>
            <a:off x="1252098" y="2345635"/>
            <a:ext cx="9144000" cy="3662680"/>
          </a:xfrm>
        </p:spPr>
        <p:txBody>
          <a:bodyPr>
            <a:noAutofit/>
          </a:bodyPr>
          <a:lstStyle/>
          <a:p>
            <a:pPr>
              <a:lnSpc>
                <a:spcPct val="100000"/>
              </a:lnSpc>
            </a:pPr>
            <a:br>
              <a:rPr lang="en-US" sz="6600" dirty="0">
                <a:latin typeface="Times New Roman" panose="02020603050405020304" pitchFamily="18" charset="0"/>
                <a:cs typeface="Times New Roman" panose="02020603050405020304" pitchFamily="18" charset="0"/>
              </a:rPr>
            </a:br>
            <a:br>
              <a:rPr lang="en-US" sz="6600" dirty="0">
                <a:latin typeface="Times New Roman" panose="02020603050405020304" pitchFamily="18" charset="0"/>
                <a:cs typeface="Times New Roman" panose="02020603050405020304" pitchFamily="18" charset="0"/>
              </a:rPr>
            </a:br>
            <a:br>
              <a:rPr lang="en-US" sz="6600" dirty="0">
                <a:latin typeface="Times New Roman" panose="02020603050405020304" pitchFamily="18" charset="0"/>
                <a:cs typeface="Times New Roman" panose="02020603050405020304" pitchFamily="18" charset="0"/>
              </a:rPr>
            </a:br>
            <a:r>
              <a:rPr lang="en-US" sz="3200" dirty="0">
                <a:latin typeface="Times New Roman" panose="02020603050405020304" pitchFamily="18" charset="0"/>
                <a:cs typeface="Times New Roman" panose="02020603050405020304" pitchFamily="18" charset="0"/>
              </a:rPr>
              <a:t>Topic 22 </a:t>
            </a:r>
            <a:br>
              <a:rPr lang="en-US" sz="3200"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r>
              <a:rPr lang="en-US" sz="3200" dirty="0">
                <a:latin typeface="Times New Roman" panose="02020603050405020304" pitchFamily="18" charset="0"/>
                <a:cs typeface="Times New Roman" panose="02020603050405020304" pitchFamily="18" charset="0"/>
              </a:rPr>
              <a:t>Tying Arrangements</a:t>
            </a:r>
            <a:br>
              <a:rPr lang="en-US" sz="3200"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r>
              <a:rPr lang="en-US" sz="2800" dirty="0"/>
              <a:t>Professor Steven Salop</a:t>
            </a:r>
            <a:br>
              <a:rPr lang="en-US" sz="2800" dirty="0"/>
            </a:br>
            <a:r>
              <a:rPr lang="en-US" sz="2800" dirty="0"/>
              <a:t>Antitrust Econ &amp; Law</a:t>
            </a:r>
            <a:br>
              <a:rPr lang="en-US" sz="2800" dirty="0"/>
            </a:br>
            <a:r>
              <a:rPr lang="en-US" sz="2800" dirty="0"/>
              <a:t>Fall 2021</a:t>
            </a:r>
            <a:br>
              <a:rPr lang="en-US" sz="2800" dirty="0">
                <a:latin typeface="Times New Roman" panose="02020603050405020304" pitchFamily="18" charset="0"/>
                <a:cs typeface="Times New Roman" panose="02020603050405020304" pitchFamily="18" charset="0"/>
              </a:rPr>
            </a:br>
            <a:br>
              <a:rPr lang="en-US" sz="3200" dirty="0">
                <a:latin typeface="Times New Roman" panose="02020603050405020304" pitchFamily="18" charset="0"/>
                <a:cs typeface="Times New Roman" panose="02020603050405020304" pitchFamily="18" charset="0"/>
              </a:rPr>
            </a:br>
            <a:endParaRPr lang="en-US" sz="4000" i="1" dirty="0">
              <a:latin typeface="Times New Roman" panose="02020603050405020304" pitchFamily="18" charset="0"/>
              <a:cs typeface="Times New Roman" panose="02020603050405020304" pitchFamily="18" charset="0"/>
            </a:endParaRPr>
          </a:p>
        </p:txBody>
      </p:sp>
      <p:sp>
        <p:nvSpPr>
          <p:cNvPr id="3" name="Subtitle 2">
            <a:extLst>
              <a:ext uri="{FF2B5EF4-FFF2-40B4-BE49-F238E27FC236}">
                <a16:creationId xmlns:a16="http://schemas.microsoft.com/office/drawing/2014/main" id="{9A9CFEFD-76EC-4D1D-9173-CAF0A72B5521}"/>
              </a:ext>
            </a:extLst>
          </p:cNvPr>
          <p:cNvSpPr>
            <a:spLocks noGrp="1"/>
          </p:cNvSpPr>
          <p:nvPr>
            <p:ph type="subTitle" idx="1"/>
          </p:nvPr>
        </p:nvSpPr>
        <p:spPr>
          <a:xfrm>
            <a:off x="367645" y="763571"/>
            <a:ext cx="10300355" cy="6759019"/>
          </a:xfrm>
        </p:spPr>
        <p:txBody>
          <a:bodyPr/>
          <a:lstStyle/>
          <a:p>
            <a:r>
              <a:rPr lang="en-US" dirty="0"/>
              <a:t> </a:t>
            </a:r>
          </a:p>
        </p:txBody>
      </p:sp>
      <p:sp>
        <p:nvSpPr>
          <p:cNvPr id="5" name="Slide Number Placeholder 4">
            <a:extLst>
              <a:ext uri="{FF2B5EF4-FFF2-40B4-BE49-F238E27FC236}">
                <a16:creationId xmlns:a16="http://schemas.microsoft.com/office/drawing/2014/main" id="{277C481D-937F-4925-AFEC-AAF68C165CDB}"/>
              </a:ext>
            </a:extLst>
          </p:cNvPr>
          <p:cNvSpPr>
            <a:spLocks noGrp="1"/>
          </p:cNvSpPr>
          <p:nvPr>
            <p:ph type="sldNum" sz="quarter" idx="12"/>
          </p:nvPr>
        </p:nvSpPr>
        <p:spPr/>
        <p:txBody>
          <a:bodyPr/>
          <a:lstStyle/>
          <a:p>
            <a:fld id="{87C73BCF-10A9-4C98-820C-00886F1B0A2E}" type="slidenum">
              <a:rPr lang="en-US" smtClean="0"/>
              <a:t>1</a:t>
            </a:fld>
            <a:endParaRPr lang="en-US"/>
          </a:p>
        </p:txBody>
      </p:sp>
    </p:spTree>
    <p:extLst>
      <p:ext uri="{BB962C8B-B14F-4D97-AF65-F5344CB8AC3E}">
        <p14:creationId xmlns:p14="http://schemas.microsoft.com/office/powerpoint/2010/main" val="318747467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AAE50AD-249D-41CC-8798-076968A7CDC1}"/>
              </a:ext>
            </a:extLst>
          </p:cNvPr>
          <p:cNvSpPr>
            <a:spLocks noGrp="1"/>
          </p:cNvSpPr>
          <p:nvPr>
            <p:ph type="title"/>
          </p:nvPr>
        </p:nvSpPr>
        <p:spPr/>
        <p:txBody>
          <a:bodyPr/>
          <a:lstStyle/>
          <a:p>
            <a:r>
              <a:rPr lang="en-US" dirty="0"/>
              <a:t>Majority: Other Possible Competitive Harms </a:t>
            </a:r>
          </a:p>
        </p:txBody>
      </p:sp>
      <p:sp>
        <p:nvSpPr>
          <p:cNvPr id="3" name="Content Placeholder 2">
            <a:extLst>
              <a:ext uri="{FF2B5EF4-FFF2-40B4-BE49-F238E27FC236}">
                <a16:creationId xmlns:a16="http://schemas.microsoft.com/office/drawing/2014/main" id="{FC132531-0EF9-4B89-B112-968ADE1013AF}"/>
              </a:ext>
            </a:extLst>
          </p:cNvPr>
          <p:cNvSpPr>
            <a:spLocks noGrp="1"/>
          </p:cNvSpPr>
          <p:nvPr>
            <p:ph idx="1"/>
          </p:nvPr>
        </p:nvSpPr>
        <p:spPr>
          <a:xfrm>
            <a:off x="651888" y="1832143"/>
            <a:ext cx="5915025" cy="4351338"/>
          </a:xfrm>
        </p:spPr>
        <p:txBody>
          <a:bodyPr>
            <a:normAutofit/>
          </a:bodyPr>
          <a:lstStyle/>
          <a:p>
            <a:r>
              <a:rPr lang="en-US" sz="1600" i="1" dirty="0">
                <a:latin typeface="Times New Roman" panose="02020603050405020304" pitchFamily="18" charset="0"/>
                <a:cs typeface="Times New Roman" panose="02020603050405020304" pitchFamily="18" charset="0"/>
              </a:rPr>
              <a:t> </a:t>
            </a:r>
            <a:r>
              <a:rPr lang="en-US" sz="1600" i="1" dirty="0">
                <a:solidFill>
                  <a:srgbClr val="00B0F0"/>
                </a:solidFill>
                <a:latin typeface="Times New Roman" panose="02020603050405020304" pitchFamily="18" charset="0"/>
                <a:cs typeface="Times New Roman" panose="02020603050405020304" pitchFamily="18" charset="0"/>
              </a:rPr>
              <a:t>(p.1003) </a:t>
            </a:r>
            <a:r>
              <a:rPr lang="en-US" sz="2000" dirty="0">
                <a:latin typeface="Times New Roman" panose="02020603050405020304" pitchFamily="18" charset="0"/>
                <a:cs typeface="Times New Roman" panose="02020603050405020304" pitchFamily="18" charset="0"/>
              </a:rPr>
              <a:t>“… and can increase the social costs of market power by </a:t>
            </a:r>
            <a:r>
              <a:rPr lang="en-US" sz="2000" dirty="0">
                <a:solidFill>
                  <a:srgbClr val="C00000"/>
                </a:solidFill>
                <a:latin typeface="Times New Roman" panose="02020603050405020304" pitchFamily="18" charset="0"/>
                <a:cs typeface="Times New Roman" panose="02020603050405020304" pitchFamily="18" charset="0"/>
              </a:rPr>
              <a:t>facilitating price discrimination</a:t>
            </a:r>
            <a:r>
              <a:rPr lang="en-US" sz="2000" dirty="0">
                <a:latin typeface="Times New Roman" panose="02020603050405020304" pitchFamily="18" charset="0"/>
                <a:cs typeface="Times New Roman" panose="02020603050405020304" pitchFamily="18" charset="0"/>
              </a:rPr>
              <a:t>, thereby increasing monopoly profits over what they would be absent the tie. And from the standpoint of the consumer—whose interests the statute was especially intended to serve—</a:t>
            </a:r>
            <a:r>
              <a:rPr lang="en-US" sz="2000" dirty="0">
                <a:solidFill>
                  <a:srgbClr val="C00000"/>
                </a:solidFill>
                <a:latin typeface="Times New Roman" panose="02020603050405020304" pitchFamily="18" charset="0"/>
                <a:cs typeface="Times New Roman" panose="02020603050405020304" pitchFamily="18" charset="0"/>
              </a:rPr>
              <a:t>the freedom to select the best bargain </a:t>
            </a:r>
            <a:r>
              <a:rPr lang="en-US" sz="2000" dirty="0">
                <a:latin typeface="Times New Roman" panose="02020603050405020304" pitchFamily="18" charset="0"/>
                <a:cs typeface="Times New Roman" panose="02020603050405020304" pitchFamily="18" charset="0"/>
              </a:rPr>
              <a:t>in the second market is impaired by his need to purchase the tying product, and perhaps by </a:t>
            </a:r>
            <a:r>
              <a:rPr lang="en-US" sz="2000" dirty="0">
                <a:solidFill>
                  <a:srgbClr val="C00000"/>
                </a:solidFill>
                <a:latin typeface="Times New Roman" panose="02020603050405020304" pitchFamily="18" charset="0"/>
                <a:cs typeface="Times New Roman" panose="02020603050405020304" pitchFamily="18" charset="0"/>
              </a:rPr>
              <a:t>an inability to evaluate the true cost </a:t>
            </a:r>
            <a:r>
              <a:rPr lang="en-US" sz="2000" dirty="0">
                <a:latin typeface="Times New Roman" panose="02020603050405020304" pitchFamily="18" charset="0"/>
                <a:cs typeface="Times New Roman" panose="02020603050405020304" pitchFamily="18" charset="0"/>
              </a:rPr>
              <a:t>of either product when they are available only as a package. </a:t>
            </a:r>
          </a:p>
          <a:p>
            <a:endParaRPr lang="en-US" sz="2000" dirty="0"/>
          </a:p>
        </p:txBody>
      </p:sp>
      <p:cxnSp>
        <p:nvCxnSpPr>
          <p:cNvPr id="4" name="Straight Arrow Connector 3">
            <a:extLst>
              <a:ext uri="{FF2B5EF4-FFF2-40B4-BE49-F238E27FC236}">
                <a16:creationId xmlns:a16="http://schemas.microsoft.com/office/drawing/2014/main" id="{6F532FAE-05E7-4552-BACF-C0890FC8C102}"/>
              </a:ext>
            </a:extLst>
          </p:cNvPr>
          <p:cNvCxnSpPr>
            <a:cxnSpLocks/>
          </p:cNvCxnSpPr>
          <p:nvPr/>
        </p:nvCxnSpPr>
        <p:spPr>
          <a:xfrm flipH="1" flipV="1">
            <a:off x="6566913" y="3429000"/>
            <a:ext cx="1343025" cy="51435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5" name="TextBox 4">
            <a:extLst>
              <a:ext uri="{FF2B5EF4-FFF2-40B4-BE49-F238E27FC236}">
                <a16:creationId xmlns:a16="http://schemas.microsoft.com/office/drawing/2014/main" id="{543D8321-A50D-4EFE-ABEF-CEEBAEA10D0F}"/>
              </a:ext>
            </a:extLst>
          </p:cNvPr>
          <p:cNvSpPr txBox="1"/>
          <p:nvPr/>
        </p:nvSpPr>
        <p:spPr>
          <a:xfrm>
            <a:off x="8240274" y="3493462"/>
            <a:ext cx="3185896" cy="1323439"/>
          </a:xfrm>
          <a:prstGeom prst="rect">
            <a:avLst/>
          </a:prstGeom>
          <a:noFill/>
          <a:ln w="38100">
            <a:solidFill>
              <a:srgbClr val="0070C0"/>
            </a:solidFill>
          </a:ln>
        </p:spPr>
        <p:txBody>
          <a:bodyPr wrap="square" rtlCol="0">
            <a:spAutoFit/>
          </a:bodyPr>
          <a:lstStyle/>
          <a:p>
            <a:r>
              <a:rPr lang="en-US" sz="2000" b="1" dirty="0">
                <a:solidFill>
                  <a:srgbClr val="0070C0"/>
                </a:solidFill>
              </a:rPr>
              <a:t>But these 3 harms likely are not cognizable </a:t>
            </a:r>
            <a:r>
              <a:rPr lang="en-US" sz="2000" b="1" i="1" dirty="0">
                <a:solidFill>
                  <a:srgbClr val="0070C0"/>
                </a:solidFill>
              </a:rPr>
              <a:t>standalone</a:t>
            </a:r>
            <a:r>
              <a:rPr lang="en-US" sz="2000" b="1" dirty="0">
                <a:solidFill>
                  <a:srgbClr val="0070C0"/>
                </a:solidFill>
              </a:rPr>
              <a:t> anticompetitive theories</a:t>
            </a:r>
          </a:p>
        </p:txBody>
      </p:sp>
      <p:sp>
        <p:nvSpPr>
          <p:cNvPr id="9" name="Slide Number Placeholder 8">
            <a:extLst>
              <a:ext uri="{FF2B5EF4-FFF2-40B4-BE49-F238E27FC236}">
                <a16:creationId xmlns:a16="http://schemas.microsoft.com/office/drawing/2014/main" id="{05A56DD7-2F97-4B34-A58C-E2121138CAA0}"/>
              </a:ext>
            </a:extLst>
          </p:cNvPr>
          <p:cNvSpPr>
            <a:spLocks noGrp="1"/>
          </p:cNvSpPr>
          <p:nvPr>
            <p:ph type="sldNum" sz="quarter" idx="12"/>
          </p:nvPr>
        </p:nvSpPr>
        <p:spPr/>
        <p:txBody>
          <a:bodyPr/>
          <a:lstStyle/>
          <a:p>
            <a:fld id="{87C73BCF-10A9-4C98-820C-00886F1B0A2E}" type="slidenum">
              <a:rPr lang="en-US" smtClean="0"/>
              <a:t>10</a:t>
            </a:fld>
            <a:endParaRPr lang="en-US"/>
          </a:p>
        </p:txBody>
      </p:sp>
    </p:spTree>
    <p:extLst>
      <p:ext uri="{BB962C8B-B14F-4D97-AF65-F5344CB8AC3E}">
        <p14:creationId xmlns:p14="http://schemas.microsoft.com/office/powerpoint/2010/main" val="52035659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E74A91-6BB4-4FAA-92E7-8337F113505F}"/>
              </a:ext>
            </a:extLst>
          </p:cNvPr>
          <p:cNvSpPr>
            <a:spLocks noGrp="1"/>
          </p:cNvSpPr>
          <p:nvPr>
            <p:ph type="title"/>
          </p:nvPr>
        </p:nvSpPr>
        <p:spPr>
          <a:xfrm>
            <a:off x="800100" y="346075"/>
            <a:ext cx="10515600" cy="1325563"/>
          </a:xfrm>
        </p:spPr>
        <p:txBody>
          <a:bodyPr/>
          <a:lstStyle/>
          <a:p>
            <a:r>
              <a:rPr lang="en-US" dirty="0">
                <a:latin typeface="Times New Roman" panose="02020603050405020304" pitchFamily="18" charset="0"/>
                <a:cs typeface="Times New Roman" panose="02020603050405020304" pitchFamily="18" charset="0"/>
              </a:rPr>
              <a:t>J. O’Connor’s Concurrence: Animated by the Chicago Critique </a:t>
            </a:r>
            <a:r>
              <a:rPr lang="en-US" sz="2000" i="1" dirty="0">
                <a:solidFill>
                  <a:srgbClr val="00B0F0"/>
                </a:solidFill>
                <a:latin typeface="Times New Roman" panose="02020603050405020304" pitchFamily="18" charset="0"/>
                <a:cs typeface="Times New Roman" panose="02020603050405020304" pitchFamily="18" charset="0"/>
              </a:rPr>
              <a:t>(pp.1011-13)</a:t>
            </a:r>
            <a:endParaRPr lang="en-US" i="1" dirty="0">
              <a:solidFill>
                <a:srgbClr val="00B0F0"/>
              </a:solidFill>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DBD0F3A4-FFC4-42D9-8534-87822D665139}"/>
              </a:ext>
            </a:extLst>
          </p:cNvPr>
          <p:cNvSpPr>
            <a:spLocks noGrp="1"/>
          </p:cNvSpPr>
          <p:nvPr>
            <p:ph idx="1"/>
          </p:nvPr>
        </p:nvSpPr>
        <p:spPr>
          <a:xfrm>
            <a:off x="838200" y="1504950"/>
            <a:ext cx="7600950" cy="5353050"/>
          </a:xfrm>
        </p:spPr>
        <p:txBody>
          <a:bodyPr>
            <a:normAutofit fontScale="62500" lnSpcReduction="20000"/>
          </a:bodyPr>
          <a:lstStyle/>
          <a:p>
            <a:r>
              <a:rPr lang="en-US" i="1" dirty="0">
                <a:latin typeface="Times New Roman" panose="02020603050405020304" pitchFamily="18" charset="0"/>
                <a:cs typeface="Times New Roman" panose="02020603050405020304" pitchFamily="18" charset="0"/>
              </a:rPr>
              <a:t> </a:t>
            </a:r>
            <a:r>
              <a:rPr lang="en-US" i="1" dirty="0">
                <a:solidFill>
                  <a:srgbClr val="00B0F0"/>
                </a:solidFill>
                <a:latin typeface="Times New Roman" panose="02020603050405020304" pitchFamily="18" charset="0"/>
                <a:cs typeface="Times New Roman" panose="02020603050405020304" pitchFamily="18" charset="0"/>
              </a:rPr>
              <a:t>(p.1011) </a:t>
            </a:r>
            <a:r>
              <a:rPr lang="en-US" dirty="0">
                <a:solidFill>
                  <a:srgbClr val="C00000"/>
                </a:solidFill>
                <a:latin typeface="Times New Roman" panose="02020603050405020304" pitchFamily="18" charset="0"/>
                <a:cs typeface="Times New Roman" panose="02020603050405020304" pitchFamily="18" charset="0"/>
              </a:rPr>
              <a:t>“The time has therefore come to abandon the "</a:t>
            </a:r>
            <a:r>
              <a:rPr lang="en-US" i="1" dirty="0">
                <a:solidFill>
                  <a:srgbClr val="C00000"/>
                </a:solidFill>
                <a:latin typeface="Times New Roman" panose="02020603050405020304" pitchFamily="18" charset="0"/>
                <a:cs typeface="Times New Roman" panose="02020603050405020304" pitchFamily="18" charset="0"/>
              </a:rPr>
              <a:t>per se</a:t>
            </a:r>
            <a:r>
              <a:rPr lang="en-US" dirty="0">
                <a:solidFill>
                  <a:srgbClr val="C00000"/>
                </a:solidFill>
                <a:latin typeface="Times New Roman" panose="02020603050405020304" pitchFamily="18" charset="0"/>
                <a:cs typeface="Times New Roman" panose="02020603050405020304" pitchFamily="18" charset="0"/>
              </a:rPr>
              <a:t>" label and refocus the inquiry on the adverse economic effects, and the potential economic benefits”</a:t>
            </a:r>
          </a:p>
          <a:p>
            <a:r>
              <a:rPr lang="en-US" dirty="0">
                <a:latin typeface="Times New Roman" panose="02020603050405020304" pitchFamily="18" charset="0"/>
                <a:cs typeface="Times New Roman" panose="02020603050405020304" pitchFamily="18" charset="0"/>
              </a:rPr>
              <a:t>“The existence of a tied product normally does not increase the profit that the seller with market power can extract from sales of the </a:t>
            </a:r>
            <a:r>
              <a:rPr lang="en-US" i="1" dirty="0">
                <a:latin typeface="Times New Roman" panose="02020603050405020304" pitchFamily="18" charset="0"/>
                <a:cs typeface="Times New Roman" panose="02020603050405020304" pitchFamily="18" charset="0"/>
              </a:rPr>
              <a:t>tying</a:t>
            </a:r>
            <a:r>
              <a:rPr lang="en-US" dirty="0">
                <a:latin typeface="Times New Roman" panose="02020603050405020304" pitchFamily="18" charset="0"/>
                <a:cs typeface="Times New Roman" panose="02020603050405020304" pitchFamily="18" charset="0"/>
              </a:rPr>
              <a:t> product. </a:t>
            </a:r>
            <a:r>
              <a:rPr lang="en-US" dirty="0">
                <a:solidFill>
                  <a:srgbClr val="C00000"/>
                </a:solidFill>
                <a:latin typeface="Times New Roman" panose="02020603050405020304" pitchFamily="18" charset="0"/>
                <a:cs typeface="Times New Roman" panose="02020603050405020304" pitchFamily="18" charset="0"/>
              </a:rPr>
              <a:t>A seller with a monopoly on flour, for example, cannot increase the profit it can extract from flour consumers simply by forcing them to buy sugar along with their flour. Counterintuitive though that assertion may seem, it is easily demonstrated and widely accepted. </a:t>
            </a:r>
            <a:r>
              <a:rPr lang="en-US" i="1" dirty="0">
                <a:solidFill>
                  <a:srgbClr val="C00000"/>
                </a:solidFill>
                <a:latin typeface="Times New Roman" panose="02020603050405020304" pitchFamily="18" charset="0"/>
                <a:cs typeface="Times New Roman" panose="02020603050405020304" pitchFamily="18" charset="0"/>
              </a:rPr>
              <a:t>See, e.g.,</a:t>
            </a:r>
            <a:r>
              <a:rPr lang="en-US" dirty="0">
                <a:solidFill>
                  <a:srgbClr val="C00000"/>
                </a:solidFill>
                <a:latin typeface="Times New Roman" panose="02020603050405020304" pitchFamily="18" charset="0"/>
                <a:cs typeface="Times New Roman" panose="02020603050405020304" pitchFamily="18" charset="0"/>
              </a:rPr>
              <a:t> R. Bork, The Antitrust Paradox </a:t>
            </a:r>
            <a:r>
              <a:rPr lang="en-US" dirty="0">
                <a:latin typeface="Times New Roman" panose="02020603050405020304" pitchFamily="18" charset="0"/>
                <a:cs typeface="Times New Roman" panose="02020603050405020304" pitchFamily="18" charset="0"/>
              </a:rPr>
              <a:t>372-374 (1978)”</a:t>
            </a:r>
          </a:p>
          <a:p>
            <a:r>
              <a:rPr lang="en-US" dirty="0">
                <a:latin typeface="Times New Roman" panose="02020603050405020304" pitchFamily="18" charset="0"/>
                <a:cs typeface="Times New Roman" panose="02020603050405020304" pitchFamily="18" charset="0"/>
              </a:rPr>
              <a:t>“Tying may be economically harmful primarily in the </a:t>
            </a:r>
            <a:r>
              <a:rPr lang="en-US" dirty="0">
                <a:solidFill>
                  <a:srgbClr val="C00000"/>
                </a:solidFill>
                <a:latin typeface="Times New Roman" panose="02020603050405020304" pitchFamily="18" charset="0"/>
                <a:cs typeface="Times New Roman" panose="02020603050405020304" pitchFamily="18" charset="0"/>
              </a:rPr>
              <a:t>rare cases </a:t>
            </a:r>
            <a:r>
              <a:rPr lang="en-US" dirty="0">
                <a:latin typeface="Times New Roman" panose="02020603050405020304" pitchFamily="18" charset="0"/>
                <a:cs typeface="Times New Roman" panose="02020603050405020304" pitchFamily="18" charset="0"/>
              </a:rPr>
              <a:t>where power in the market for the tying product is used to create </a:t>
            </a:r>
            <a:r>
              <a:rPr lang="en-US" i="1" dirty="0">
                <a:solidFill>
                  <a:srgbClr val="C00000"/>
                </a:solidFill>
                <a:latin typeface="Times New Roman" panose="02020603050405020304" pitchFamily="18" charset="0"/>
                <a:cs typeface="Times New Roman" panose="02020603050405020304" pitchFamily="18" charset="0"/>
              </a:rPr>
              <a:t>additional</a:t>
            </a:r>
            <a:r>
              <a:rPr lang="en-US" dirty="0">
                <a:solidFill>
                  <a:srgbClr val="C00000"/>
                </a:solidFill>
                <a:latin typeface="Times New Roman" panose="02020603050405020304" pitchFamily="18" charset="0"/>
                <a:cs typeface="Times New Roman" panose="02020603050405020304" pitchFamily="18" charset="0"/>
              </a:rPr>
              <a:t> market power </a:t>
            </a:r>
            <a:r>
              <a:rPr lang="en-US" dirty="0">
                <a:latin typeface="Times New Roman" panose="02020603050405020304" pitchFamily="18" charset="0"/>
                <a:cs typeface="Times New Roman" panose="02020603050405020304" pitchFamily="18" charset="0"/>
              </a:rPr>
              <a:t>in the market for the </a:t>
            </a:r>
            <a:r>
              <a:rPr lang="en-US" i="1" dirty="0">
                <a:solidFill>
                  <a:srgbClr val="C00000"/>
                </a:solidFill>
                <a:latin typeface="Times New Roman" panose="02020603050405020304" pitchFamily="18" charset="0"/>
                <a:cs typeface="Times New Roman" panose="02020603050405020304" pitchFamily="18" charset="0"/>
              </a:rPr>
              <a:t>tied</a:t>
            </a:r>
            <a:r>
              <a:rPr lang="en-US" dirty="0">
                <a:solidFill>
                  <a:srgbClr val="C00000"/>
                </a:solidFill>
                <a:latin typeface="Times New Roman" panose="02020603050405020304" pitchFamily="18" charset="0"/>
                <a:cs typeface="Times New Roman" panose="02020603050405020304" pitchFamily="18" charset="0"/>
              </a:rPr>
              <a:t> product</a:t>
            </a:r>
            <a:r>
              <a:rPr lang="en-US" dirty="0">
                <a:latin typeface="Times New Roman" panose="02020603050405020304" pitchFamily="18" charset="0"/>
                <a:cs typeface="Times New Roman" panose="02020603050405020304" pitchFamily="18" charset="0"/>
              </a:rPr>
              <a:t>.”</a:t>
            </a:r>
          </a:p>
          <a:p>
            <a:r>
              <a:rPr lang="en-US" dirty="0">
                <a:latin typeface="Times New Roman" panose="02020603050405020304" pitchFamily="18" charset="0"/>
                <a:cs typeface="Times New Roman" panose="02020603050405020304" pitchFamily="18" charset="0"/>
              </a:rPr>
              <a:t>“I]t makes little sense to label a </a:t>
            </a:r>
            <a:r>
              <a:rPr lang="en-US" i="1" dirty="0">
                <a:solidFill>
                  <a:srgbClr val="C00000"/>
                </a:solidFill>
                <a:latin typeface="Times New Roman" panose="02020603050405020304" pitchFamily="18" charset="0"/>
                <a:cs typeface="Times New Roman" panose="02020603050405020304" pitchFamily="18" charset="0"/>
              </a:rPr>
              <a:t>package</a:t>
            </a:r>
            <a:r>
              <a:rPr lang="en-US" dirty="0">
                <a:solidFill>
                  <a:srgbClr val="C00000"/>
                </a:solidFill>
                <a:latin typeface="Times New Roman" panose="02020603050405020304" pitchFamily="18" charset="0"/>
                <a:cs typeface="Times New Roman" panose="02020603050405020304" pitchFamily="18" charset="0"/>
              </a:rPr>
              <a:t> as two products </a:t>
            </a:r>
            <a:r>
              <a:rPr lang="en-US" dirty="0">
                <a:latin typeface="Times New Roman" panose="02020603050405020304" pitchFamily="18" charset="0"/>
                <a:cs typeface="Times New Roman" panose="02020603050405020304" pitchFamily="18" charset="0"/>
              </a:rPr>
              <a:t>without also considering the </a:t>
            </a:r>
            <a:r>
              <a:rPr lang="en-US" dirty="0">
                <a:solidFill>
                  <a:srgbClr val="C00000"/>
                </a:solidFill>
                <a:latin typeface="Times New Roman" panose="02020603050405020304" pitchFamily="18" charset="0"/>
                <a:cs typeface="Times New Roman" panose="02020603050405020304" pitchFamily="18" charset="0"/>
              </a:rPr>
              <a:t>economic justifications </a:t>
            </a:r>
            <a:r>
              <a:rPr lang="en-US" dirty="0">
                <a:latin typeface="Times New Roman" panose="02020603050405020304" pitchFamily="18" charset="0"/>
                <a:cs typeface="Times New Roman" panose="02020603050405020304" pitchFamily="18" charset="0"/>
              </a:rPr>
              <a:t>for the sale of the package as a unit. When the economic advantages of joint packaging are substantial the package is not appropriately viewed as two products, and that should be the end of the tying inquiry.”</a:t>
            </a:r>
          </a:p>
          <a:p>
            <a:r>
              <a:rPr lang="en-US" dirty="0">
                <a:latin typeface="Times New Roman" panose="02020603050405020304" pitchFamily="18" charset="0"/>
                <a:cs typeface="Times New Roman" panose="02020603050405020304" pitchFamily="18" charset="0"/>
              </a:rPr>
              <a:t>“The ultimate </a:t>
            </a:r>
            <a:r>
              <a:rPr lang="en-US" dirty="0">
                <a:solidFill>
                  <a:srgbClr val="C00000"/>
                </a:solidFill>
                <a:latin typeface="Times New Roman" panose="02020603050405020304" pitchFamily="18" charset="0"/>
                <a:cs typeface="Times New Roman" panose="02020603050405020304" pitchFamily="18" charset="0"/>
              </a:rPr>
              <a:t>decision whether a tie-in is illegal </a:t>
            </a:r>
            <a:r>
              <a:rPr lang="en-US" dirty="0">
                <a:latin typeface="Times New Roman" panose="02020603050405020304" pitchFamily="18" charset="0"/>
                <a:cs typeface="Times New Roman" panose="02020603050405020304" pitchFamily="18" charset="0"/>
              </a:rPr>
              <a:t>under the antitrust laws should depend upon the </a:t>
            </a:r>
            <a:r>
              <a:rPr lang="en-US" dirty="0">
                <a:solidFill>
                  <a:srgbClr val="C00000"/>
                </a:solidFill>
                <a:latin typeface="Times New Roman" panose="02020603050405020304" pitchFamily="18" charset="0"/>
                <a:cs typeface="Times New Roman" panose="02020603050405020304" pitchFamily="18" charset="0"/>
              </a:rPr>
              <a:t>demonstrated economic effects </a:t>
            </a:r>
            <a:r>
              <a:rPr lang="en-US" dirty="0">
                <a:latin typeface="Times New Roman" panose="02020603050405020304" pitchFamily="18" charset="0"/>
                <a:cs typeface="Times New Roman" panose="02020603050405020304" pitchFamily="18" charset="0"/>
              </a:rPr>
              <a:t>of the challenged agreement.</a:t>
            </a:r>
          </a:p>
          <a:p>
            <a:r>
              <a:rPr lang="en-US" dirty="0">
                <a:latin typeface="Times New Roman" panose="02020603050405020304" pitchFamily="18" charset="0"/>
                <a:cs typeface="Times New Roman" panose="02020603050405020304" pitchFamily="18" charset="0"/>
              </a:rPr>
              <a:t>“[T]</a:t>
            </a:r>
            <a:r>
              <a:rPr lang="en-US" dirty="0" err="1">
                <a:latin typeface="Times New Roman" panose="02020603050405020304" pitchFamily="18" charset="0"/>
                <a:cs typeface="Times New Roman" panose="02020603050405020304" pitchFamily="18" charset="0"/>
              </a:rPr>
              <a:t>ying</a:t>
            </a:r>
            <a:r>
              <a:rPr lang="en-US" dirty="0">
                <a:latin typeface="Times New Roman" panose="02020603050405020304" pitchFamily="18" charset="0"/>
                <a:cs typeface="Times New Roman" panose="02020603050405020304" pitchFamily="18" charset="0"/>
              </a:rPr>
              <a:t> may make the provision of packages of goods and services more </a:t>
            </a:r>
            <a:r>
              <a:rPr lang="en-US" dirty="0">
                <a:solidFill>
                  <a:srgbClr val="C00000"/>
                </a:solidFill>
                <a:latin typeface="Times New Roman" panose="02020603050405020304" pitchFamily="18" charset="0"/>
                <a:cs typeface="Times New Roman" panose="02020603050405020304" pitchFamily="18" charset="0"/>
              </a:rPr>
              <a:t>efficient</a:t>
            </a:r>
            <a:r>
              <a:rPr lang="en-US" dirty="0">
                <a:latin typeface="Times New Roman" panose="02020603050405020304" pitchFamily="18" charset="0"/>
                <a:cs typeface="Times New Roman" panose="02020603050405020304" pitchFamily="18" charset="0"/>
              </a:rPr>
              <a:t>. A tie-in should be </a:t>
            </a:r>
            <a:r>
              <a:rPr lang="en-US" dirty="0">
                <a:solidFill>
                  <a:srgbClr val="C00000"/>
                </a:solidFill>
                <a:latin typeface="Times New Roman" panose="02020603050405020304" pitchFamily="18" charset="0"/>
                <a:cs typeface="Times New Roman" panose="02020603050405020304" pitchFamily="18" charset="0"/>
              </a:rPr>
              <a:t>condemned only when its anticompetitive impact outweighs its contribution to efficiency</a:t>
            </a:r>
            <a:r>
              <a:rPr lang="en-US" dirty="0">
                <a:latin typeface="Times New Roman" panose="02020603050405020304" pitchFamily="18" charset="0"/>
                <a:cs typeface="Times New Roman" panose="02020603050405020304" pitchFamily="18" charset="0"/>
              </a:rPr>
              <a:t>.”</a:t>
            </a:r>
          </a:p>
          <a:p>
            <a:endParaRPr lang="en-US" dirty="0">
              <a:latin typeface="Times New Roman" panose="02020603050405020304" pitchFamily="18" charset="0"/>
              <a:cs typeface="Times New Roman" panose="02020603050405020304" pitchFamily="18" charset="0"/>
            </a:endParaRPr>
          </a:p>
        </p:txBody>
      </p:sp>
      <p:sp>
        <p:nvSpPr>
          <p:cNvPr id="4" name="TextBox 3">
            <a:extLst>
              <a:ext uri="{FF2B5EF4-FFF2-40B4-BE49-F238E27FC236}">
                <a16:creationId xmlns:a16="http://schemas.microsoft.com/office/drawing/2014/main" id="{D2EC7D7F-4436-4C6E-9FD0-D8D39CC8FD30}"/>
              </a:ext>
            </a:extLst>
          </p:cNvPr>
          <p:cNvSpPr txBox="1"/>
          <p:nvPr/>
        </p:nvSpPr>
        <p:spPr>
          <a:xfrm>
            <a:off x="9086967" y="2324550"/>
            <a:ext cx="2850248" cy="1015663"/>
          </a:xfrm>
          <a:prstGeom prst="rect">
            <a:avLst/>
          </a:prstGeom>
          <a:noFill/>
          <a:ln w="38100">
            <a:solidFill>
              <a:srgbClr val="0070C0"/>
            </a:solidFill>
          </a:ln>
        </p:spPr>
        <p:txBody>
          <a:bodyPr wrap="square" rtlCol="0">
            <a:spAutoFit/>
          </a:bodyPr>
          <a:lstStyle/>
          <a:p>
            <a:r>
              <a:rPr lang="en-US" sz="2000" b="1" dirty="0">
                <a:solidFill>
                  <a:srgbClr val="0070C0"/>
                </a:solidFill>
              </a:rPr>
              <a:t>Single monopoly </a:t>
            </a:r>
            <a:br>
              <a:rPr lang="en-US" sz="2000" b="1" dirty="0">
                <a:solidFill>
                  <a:srgbClr val="0070C0"/>
                </a:solidFill>
              </a:rPr>
            </a:br>
            <a:r>
              <a:rPr lang="en-US" sz="2000" b="1" dirty="0">
                <a:solidFill>
                  <a:srgbClr val="0070C0"/>
                </a:solidFill>
              </a:rPr>
              <a:t>profit theory </a:t>
            </a:r>
            <a:r>
              <a:rPr lang="en-US" sz="2000" b="1" i="1" dirty="0">
                <a:solidFill>
                  <a:srgbClr val="0070C0"/>
                </a:solidFill>
              </a:rPr>
              <a:t>(to discuss below)</a:t>
            </a:r>
          </a:p>
        </p:txBody>
      </p:sp>
      <p:cxnSp>
        <p:nvCxnSpPr>
          <p:cNvPr id="5" name="Straight Arrow Connector 4">
            <a:extLst>
              <a:ext uri="{FF2B5EF4-FFF2-40B4-BE49-F238E27FC236}">
                <a16:creationId xmlns:a16="http://schemas.microsoft.com/office/drawing/2014/main" id="{871BDE1B-8673-4CB6-8BB6-866B33C5FE65}"/>
              </a:ext>
            </a:extLst>
          </p:cNvPr>
          <p:cNvCxnSpPr>
            <a:cxnSpLocks/>
          </p:cNvCxnSpPr>
          <p:nvPr/>
        </p:nvCxnSpPr>
        <p:spPr>
          <a:xfrm flipH="1" flipV="1">
            <a:off x="8370239" y="2634854"/>
            <a:ext cx="573736" cy="19565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EB9B1372-06F6-4490-AC9B-DF958701CCEE}"/>
              </a:ext>
            </a:extLst>
          </p:cNvPr>
          <p:cNvSpPr txBox="1"/>
          <p:nvPr/>
        </p:nvSpPr>
        <p:spPr>
          <a:xfrm>
            <a:off x="9086967" y="4568712"/>
            <a:ext cx="2850248" cy="707886"/>
          </a:xfrm>
          <a:prstGeom prst="rect">
            <a:avLst/>
          </a:prstGeom>
          <a:noFill/>
          <a:ln w="38100">
            <a:solidFill>
              <a:srgbClr val="0070C0"/>
            </a:solidFill>
          </a:ln>
        </p:spPr>
        <p:txBody>
          <a:bodyPr wrap="square" rtlCol="0">
            <a:spAutoFit/>
          </a:bodyPr>
          <a:lstStyle/>
          <a:p>
            <a:r>
              <a:rPr lang="en-US" sz="2000" b="1" dirty="0">
                <a:solidFill>
                  <a:srgbClr val="0070C0"/>
                </a:solidFill>
              </a:rPr>
              <a:t>Efficiencies are relevant for “two product” test</a:t>
            </a:r>
          </a:p>
        </p:txBody>
      </p:sp>
      <p:cxnSp>
        <p:nvCxnSpPr>
          <p:cNvPr id="7" name="Straight Arrow Connector 6">
            <a:extLst>
              <a:ext uri="{FF2B5EF4-FFF2-40B4-BE49-F238E27FC236}">
                <a16:creationId xmlns:a16="http://schemas.microsoft.com/office/drawing/2014/main" id="{33B8C3BE-8B1E-4649-A337-EEBA03AFB184}"/>
              </a:ext>
            </a:extLst>
          </p:cNvPr>
          <p:cNvCxnSpPr>
            <a:cxnSpLocks/>
            <a:stCxn id="6" idx="1"/>
          </p:cNvCxnSpPr>
          <p:nvPr/>
        </p:nvCxnSpPr>
        <p:spPr>
          <a:xfrm flipH="1" flipV="1">
            <a:off x="8364205" y="4704455"/>
            <a:ext cx="722762" cy="21820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0" name="TextBox 9">
            <a:extLst>
              <a:ext uri="{FF2B5EF4-FFF2-40B4-BE49-F238E27FC236}">
                <a16:creationId xmlns:a16="http://schemas.microsoft.com/office/drawing/2014/main" id="{C748CF1C-7FEC-46A3-AB90-04B265AEDF46}"/>
              </a:ext>
            </a:extLst>
          </p:cNvPr>
          <p:cNvSpPr txBox="1"/>
          <p:nvPr/>
        </p:nvSpPr>
        <p:spPr>
          <a:xfrm>
            <a:off x="8966091" y="5610974"/>
            <a:ext cx="2971124" cy="400110"/>
          </a:xfrm>
          <a:prstGeom prst="rect">
            <a:avLst/>
          </a:prstGeom>
          <a:noFill/>
          <a:ln w="38100">
            <a:solidFill>
              <a:srgbClr val="0070C0"/>
            </a:solidFill>
          </a:ln>
        </p:spPr>
        <p:txBody>
          <a:bodyPr wrap="square" rtlCol="0">
            <a:spAutoFit/>
          </a:bodyPr>
          <a:lstStyle/>
          <a:p>
            <a:r>
              <a:rPr lang="en-US" sz="2000" b="1" dirty="0">
                <a:solidFill>
                  <a:srgbClr val="0070C0"/>
                </a:solidFill>
              </a:rPr>
              <a:t>Thus, reject per se rule</a:t>
            </a:r>
          </a:p>
        </p:txBody>
      </p:sp>
      <p:cxnSp>
        <p:nvCxnSpPr>
          <p:cNvPr id="11" name="Straight Arrow Connector 10">
            <a:extLst>
              <a:ext uri="{FF2B5EF4-FFF2-40B4-BE49-F238E27FC236}">
                <a16:creationId xmlns:a16="http://schemas.microsoft.com/office/drawing/2014/main" id="{4B6EF819-BFAA-4D40-A8F4-DF4F5B0ADDF1}"/>
              </a:ext>
            </a:extLst>
          </p:cNvPr>
          <p:cNvCxnSpPr>
            <a:cxnSpLocks/>
          </p:cNvCxnSpPr>
          <p:nvPr/>
        </p:nvCxnSpPr>
        <p:spPr>
          <a:xfrm flipH="1" flipV="1">
            <a:off x="8222583" y="5610974"/>
            <a:ext cx="557194" cy="12419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A74A0FE2-A36A-45FB-8315-F3C8B6E7B6EF}"/>
              </a:ext>
            </a:extLst>
          </p:cNvPr>
          <p:cNvSpPr txBox="1"/>
          <p:nvPr/>
        </p:nvSpPr>
        <p:spPr>
          <a:xfrm>
            <a:off x="8866994" y="6231497"/>
            <a:ext cx="2895919" cy="400110"/>
          </a:xfrm>
          <a:prstGeom prst="rect">
            <a:avLst/>
          </a:prstGeom>
          <a:noFill/>
          <a:ln w="38100">
            <a:solidFill>
              <a:srgbClr val="0070C0"/>
            </a:solidFill>
          </a:ln>
        </p:spPr>
        <p:txBody>
          <a:bodyPr wrap="square" rtlCol="0">
            <a:spAutoFit/>
          </a:bodyPr>
          <a:lstStyle/>
          <a:p>
            <a:r>
              <a:rPr lang="en-US" sz="2000" b="1" dirty="0">
                <a:solidFill>
                  <a:srgbClr val="0070C0"/>
                </a:solidFill>
              </a:rPr>
              <a:t>Efficiencies should count</a:t>
            </a:r>
          </a:p>
        </p:txBody>
      </p:sp>
      <p:cxnSp>
        <p:nvCxnSpPr>
          <p:cNvPr id="15" name="Straight Arrow Connector 14">
            <a:extLst>
              <a:ext uri="{FF2B5EF4-FFF2-40B4-BE49-F238E27FC236}">
                <a16:creationId xmlns:a16="http://schemas.microsoft.com/office/drawing/2014/main" id="{7573BCAA-980E-495B-89A2-B69DCD41EACA}"/>
              </a:ext>
            </a:extLst>
          </p:cNvPr>
          <p:cNvCxnSpPr>
            <a:cxnSpLocks/>
          </p:cNvCxnSpPr>
          <p:nvPr/>
        </p:nvCxnSpPr>
        <p:spPr>
          <a:xfrm flipH="1" flipV="1">
            <a:off x="8222583" y="6371184"/>
            <a:ext cx="557194" cy="12419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0C4FE826-44F3-453B-BF08-D302E9C2D9BC}"/>
              </a:ext>
            </a:extLst>
          </p:cNvPr>
          <p:cNvSpPr txBox="1"/>
          <p:nvPr/>
        </p:nvSpPr>
        <p:spPr>
          <a:xfrm>
            <a:off x="9209573" y="3534387"/>
            <a:ext cx="2850247" cy="707886"/>
          </a:xfrm>
          <a:prstGeom prst="rect">
            <a:avLst/>
          </a:prstGeom>
          <a:noFill/>
          <a:ln w="38100">
            <a:solidFill>
              <a:srgbClr val="0070C0"/>
            </a:solidFill>
          </a:ln>
        </p:spPr>
        <p:txBody>
          <a:bodyPr wrap="square" rtlCol="0">
            <a:spAutoFit/>
          </a:bodyPr>
          <a:lstStyle/>
          <a:p>
            <a:r>
              <a:rPr lang="en-US" sz="2000" b="1" dirty="0">
                <a:solidFill>
                  <a:srgbClr val="0070C0"/>
                </a:solidFill>
              </a:rPr>
              <a:t>“Exclusion” not “Exploitation,” matters</a:t>
            </a:r>
          </a:p>
        </p:txBody>
      </p:sp>
      <p:cxnSp>
        <p:nvCxnSpPr>
          <p:cNvPr id="18" name="Straight Arrow Connector 17">
            <a:extLst>
              <a:ext uri="{FF2B5EF4-FFF2-40B4-BE49-F238E27FC236}">
                <a16:creationId xmlns:a16="http://schemas.microsoft.com/office/drawing/2014/main" id="{FCC00589-ED44-4E81-A886-422DC9777A34}"/>
              </a:ext>
            </a:extLst>
          </p:cNvPr>
          <p:cNvCxnSpPr>
            <a:cxnSpLocks/>
            <a:stCxn id="17" idx="1"/>
          </p:cNvCxnSpPr>
          <p:nvPr/>
        </p:nvCxnSpPr>
        <p:spPr>
          <a:xfrm flipH="1" flipV="1">
            <a:off x="8486813" y="3670138"/>
            <a:ext cx="722760" cy="21819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Slide Number Placeholder 8">
            <a:extLst>
              <a:ext uri="{FF2B5EF4-FFF2-40B4-BE49-F238E27FC236}">
                <a16:creationId xmlns:a16="http://schemas.microsoft.com/office/drawing/2014/main" id="{CAACFABA-03D3-46C0-B4FC-A637265E5140}"/>
              </a:ext>
            </a:extLst>
          </p:cNvPr>
          <p:cNvSpPr>
            <a:spLocks noGrp="1"/>
          </p:cNvSpPr>
          <p:nvPr>
            <p:ph type="sldNum" sz="quarter" idx="12"/>
          </p:nvPr>
        </p:nvSpPr>
        <p:spPr>
          <a:xfrm>
            <a:off x="9316620" y="6402877"/>
            <a:ext cx="2743200" cy="365125"/>
          </a:xfrm>
        </p:spPr>
        <p:txBody>
          <a:bodyPr/>
          <a:lstStyle/>
          <a:p>
            <a:fld id="{87C73BCF-10A9-4C98-820C-00886F1B0A2E}" type="slidenum">
              <a:rPr lang="en-US" smtClean="0"/>
              <a:t>11</a:t>
            </a:fld>
            <a:endParaRPr lang="en-US" dirty="0"/>
          </a:p>
        </p:txBody>
      </p:sp>
    </p:spTree>
    <p:extLst>
      <p:ext uri="{BB962C8B-B14F-4D97-AF65-F5344CB8AC3E}">
        <p14:creationId xmlns:p14="http://schemas.microsoft.com/office/powerpoint/2010/main" val="250316125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altLang="en-US" sz="3200" dirty="0">
                <a:latin typeface="Times New Roman" panose="02020603050405020304" pitchFamily="18" charset="0"/>
                <a:cs typeface="Times New Roman" panose="02020603050405020304" pitchFamily="18" charset="0"/>
              </a:rPr>
              <a:t>Majority on “Exploitative” vs “Exclusionary”  Effects</a:t>
            </a:r>
            <a:endParaRPr lang="en-US" sz="3200" i="1" dirty="0">
              <a:solidFill>
                <a:srgbClr val="00B0F0"/>
              </a:solidFill>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sz="half" idx="1"/>
          </p:nvPr>
        </p:nvSpPr>
        <p:spPr>
          <a:xfrm>
            <a:off x="825612" y="1495866"/>
            <a:ext cx="5181600" cy="4351338"/>
          </a:xfrm>
        </p:spPr>
        <p:txBody>
          <a:bodyPr>
            <a:normAutofit fontScale="85000" lnSpcReduction="20000"/>
          </a:bodyPr>
          <a:lstStyle/>
          <a:p>
            <a:pPr marL="0" indent="0">
              <a:buNone/>
            </a:pPr>
            <a:r>
              <a:rPr lang="en-US" altLang="en-US" sz="2200" i="1" dirty="0">
                <a:solidFill>
                  <a:srgbClr val="00B0F0"/>
                </a:solidFill>
                <a:latin typeface="Times New Roman" panose="02020603050405020304" pitchFamily="18" charset="0"/>
                <a:cs typeface="Times New Roman" panose="02020603050405020304" pitchFamily="18" charset="0"/>
              </a:rPr>
              <a:t>(p.1003)</a:t>
            </a:r>
            <a:r>
              <a:rPr lang="en-US" sz="2200" dirty="0">
                <a:latin typeface="Times New Roman" panose="02020603050405020304" pitchFamily="18" charset="0"/>
                <a:cs typeface="Times New Roman" panose="02020603050405020304" pitchFamily="18" charset="0"/>
              </a:rPr>
              <a:t>“[T]he law draws a </a:t>
            </a:r>
            <a:r>
              <a:rPr lang="en-US" sz="2200" dirty="0">
                <a:solidFill>
                  <a:srgbClr val="C00000"/>
                </a:solidFill>
                <a:latin typeface="Times New Roman" panose="02020603050405020304" pitchFamily="18" charset="0"/>
                <a:cs typeface="Times New Roman" panose="02020603050405020304" pitchFamily="18" charset="0"/>
              </a:rPr>
              <a:t>distinction between the exploitation of market power by merely enhancing the price of the tying product</a:t>
            </a:r>
            <a:r>
              <a:rPr lang="en-US" sz="2200" dirty="0">
                <a:latin typeface="Times New Roman" panose="02020603050405020304" pitchFamily="18" charset="0"/>
                <a:cs typeface="Times New Roman" panose="02020603050405020304" pitchFamily="18" charset="0"/>
              </a:rPr>
              <a:t>, on the one hand, and by attempting to </a:t>
            </a:r>
            <a:r>
              <a:rPr lang="en-US" sz="2200" dirty="0">
                <a:solidFill>
                  <a:srgbClr val="C00000"/>
                </a:solidFill>
                <a:latin typeface="Times New Roman" panose="02020603050405020304" pitchFamily="18" charset="0"/>
                <a:cs typeface="Times New Roman" panose="02020603050405020304" pitchFamily="18" charset="0"/>
              </a:rPr>
              <a:t>impose restraints on competition in the market for a tied product</a:t>
            </a:r>
            <a:r>
              <a:rPr lang="en-US" sz="2200" dirty="0">
                <a:latin typeface="Times New Roman" panose="02020603050405020304" pitchFamily="18" charset="0"/>
                <a:cs typeface="Times New Roman" panose="02020603050405020304" pitchFamily="18" charset="0"/>
              </a:rPr>
              <a:t>, on the other. When the seller’s power is just used to maximize its return in the tying product market, where presumably its product enjoys some justifiable advantage over its competitors, the competitive ideal of the Sherman Act is not necessarily compromised.” </a:t>
            </a:r>
          </a:p>
          <a:p>
            <a:pPr marL="0" indent="0">
              <a:buNone/>
            </a:pPr>
            <a:endParaRPr lang="en-US" sz="2200" dirty="0">
              <a:latin typeface="Times New Roman" panose="02020603050405020304" pitchFamily="18" charset="0"/>
              <a:cs typeface="Times New Roman" panose="02020603050405020304" pitchFamily="18" charset="0"/>
            </a:endParaRPr>
          </a:p>
          <a:p>
            <a:pPr marL="0" indent="0">
              <a:buNone/>
            </a:pPr>
            <a:r>
              <a:rPr lang="en-US" altLang="en-US" sz="2200" i="1" dirty="0">
                <a:solidFill>
                  <a:srgbClr val="00B0F0"/>
                </a:solidFill>
                <a:latin typeface="Times New Roman" panose="02020603050405020304" pitchFamily="18" charset="0"/>
                <a:cs typeface="Times New Roman" panose="02020603050405020304" pitchFamily="18" charset="0"/>
              </a:rPr>
              <a:t>(p.1003) </a:t>
            </a:r>
            <a:r>
              <a:rPr lang="en-US" sz="2200" dirty="0">
                <a:latin typeface="Times New Roman" panose="02020603050405020304" pitchFamily="18" charset="0"/>
                <a:cs typeface="Times New Roman" panose="02020603050405020304" pitchFamily="18" charset="0"/>
              </a:rPr>
              <a:t>“But </a:t>
            </a:r>
            <a:r>
              <a:rPr lang="en-US" sz="2200" dirty="0">
                <a:solidFill>
                  <a:srgbClr val="C00000"/>
                </a:solidFill>
                <a:latin typeface="Times New Roman" panose="02020603050405020304" pitchFamily="18" charset="0"/>
                <a:cs typeface="Times New Roman" panose="02020603050405020304" pitchFamily="18" charset="0"/>
              </a:rPr>
              <a:t>if that power is used to impair competition on the merits in another market</a:t>
            </a:r>
            <a:r>
              <a:rPr lang="en-US" sz="2200" dirty="0">
                <a:latin typeface="Times New Roman" panose="02020603050405020304" pitchFamily="18" charset="0"/>
                <a:cs typeface="Times New Roman" panose="02020603050405020304" pitchFamily="18" charset="0"/>
              </a:rPr>
              <a:t>, a potentially inferior product may be insulated from competitive pressures. This impairment could </a:t>
            </a:r>
            <a:r>
              <a:rPr lang="en-US" sz="2200" b="1" dirty="0">
                <a:solidFill>
                  <a:srgbClr val="C00000"/>
                </a:solidFill>
                <a:latin typeface="Times New Roman" panose="02020603050405020304" pitchFamily="18" charset="0"/>
                <a:cs typeface="Times New Roman" panose="02020603050405020304" pitchFamily="18" charset="0"/>
              </a:rPr>
              <a:t>either harm existing competitors or create barriers to entry of new competitors in the market for the tied product</a:t>
            </a:r>
            <a:r>
              <a:rPr lang="en-US" sz="2200" dirty="0">
                <a:latin typeface="Times New Roman" panose="02020603050405020304" pitchFamily="18" charset="0"/>
                <a:cs typeface="Times New Roman" panose="02020603050405020304" pitchFamily="18" charset="0"/>
              </a:rPr>
              <a:t>,” </a:t>
            </a:r>
          </a:p>
          <a:p>
            <a:pPr marL="0" indent="0">
              <a:buNone/>
            </a:pPr>
            <a:endParaRPr lang="en-US" sz="1900" dirty="0">
              <a:latin typeface="Times New Roman" panose="02020603050405020304" pitchFamily="18" charset="0"/>
              <a:cs typeface="Times New Roman" panose="02020603050405020304" pitchFamily="18" charset="0"/>
            </a:endParaRPr>
          </a:p>
          <a:p>
            <a:endParaRPr lang="en-US" dirty="0">
              <a:latin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12</a:t>
            </a:fld>
            <a:endParaRPr lang="en-US" altLang="en-US"/>
          </a:p>
        </p:txBody>
      </p:sp>
      <p:cxnSp>
        <p:nvCxnSpPr>
          <p:cNvPr id="12" name="Straight Arrow Connector 11">
            <a:extLst>
              <a:ext uri="{FF2B5EF4-FFF2-40B4-BE49-F238E27FC236}">
                <a16:creationId xmlns:a16="http://schemas.microsoft.com/office/drawing/2014/main" id="{3B75BE86-C71A-4168-A283-A16844EF6CD1}"/>
              </a:ext>
            </a:extLst>
          </p:cNvPr>
          <p:cNvCxnSpPr>
            <a:cxnSpLocks/>
          </p:cNvCxnSpPr>
          <p:nvPr/>
        </p:nvCxnSpPr>
        <p:spPr>
          <a:xfrm flipH="1">
            <a:off x="5864278" y="4826724"/>
            <a:ext cx="1550663" cy="268759"/>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D5C4B1C7-69BC-464C-B9DC-FE9D756727DD}"/>
              </a:ext>
            </a:extLst>
          </p:cNvPr>
          <p:cNvSpPr txBox="1"/>
          <p:nvPr/>
        </p:nvSpPr>
        <p:spPr>
          <a:xfrm>
            <a:off x="7558666" y="4357924"/>
            <a:ext cx="3185896" cy="1323439"/>
          </a:xfrm>
          <a:prstGeom prst="rect">
            <a:avLst/>
          </a:prstGeom>
          <a:noFill/>
          <a:ln w="38100">
            <a:solidFill>
              <a:srgbClr val="0070C0"/>
            </a:solidFill>
          </a:ln>
        </p:spPr>
        <p:txBody>
          <a:bodyPr wrap="square" rtlCol="0">
            <a:spAutoFit/>
          </a:bodyPr>
          <a:lstStyle/>
          <a:p>
            <a:r>
              <a:rPr lang="en-US" sz="2000" b="1" dirty="0">
                <a:solidFill>
                  <a:srgbClr val="0070C0"/>
                </a:solidFill>
              </a:rPr>
              <a:t>Exclusionary: Foreclosure leading to reduced competition in the tied product market - </a:t>
            </a:r>
            <a:r>
              <a:rPr lang="en-US" sz="2000" b="1" i="1" dirty="0">
                <a:solidFill>
                  <a:srgbClr val="C00000"/>
                </a:solidFill>
              </a:rPr>
              <a:t>illegal</a:t>
            </a:r>
          </a:p>
        </p:txBody>
      </p:sp>
      <p:cxnSp>
        <p:nvCxnSpPr>
          <p:cNvPr id="14" name="Straight Arrow Connector 13">
            <a:extLst>
              <a:ext uri="{FF2B5EF4-FFF2-40B4-BE49-F238E27FC236}">
                <a16:creationId xmlns:a16="http://schemas.microsoft.com/office/drawing/2014/main" id="{2D44D275-C5F1-4515-8F1A-1C92E5529937}"/>
              </a:ext>
            </a:extLst>
          </p:cNvPr>
          <p:cNvCxnSpPr>
            <a:cxnSpLocks/>
          </p:cNvCxnSpPr>
          <p:nvPr/>
        </p:nvCxnSpPr>
        <p:spPr>
          <a:xfrm flipH="1">
            <a:off x="6275276" y="2295238"/>
            <a:ext cx="1283390" cy="276512"/>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F5B20286-739C-4F79-A565-A543B1D310AB}"/>
              </a:ext>
            </a:extLst>
          </p:cNvPr>
          <p:cNvSpPr txBox="1"/>
          <p:nvPr/>
        </p:nvSpPr>
        <p:spPr>
          <a:xfrm>
            <a:off x="7735452" y="1569000"/>
            <a:ext cx="3267072" cy="2246769"/>
          </a:xfrm>
          <a:prstGeom prst="rect">
            <a:avLst/>
          </a:prstGeom>
          <a:noFill/>
          <a:ln w="38100">
            <a:solidFill>
              <a:srgbClr val="0070C0"/>
            </a:solidFill>
          </a:ln>
        </p:spPr>
        <p:txBody>
          <a:bodyPr wrap="square" rtlCol="0">
            <a:spAutoFit/>
          </a:bodyPr>
          <a:lstStyle/>
          <a:p>
            <a:r>
              <a:rPr lang="en-US" sz="2000" b="1" u="sng" dirty="0">
                <a:solidFill>
                  <a:srgbClr val="0070C0"/>
                </a:solidFill>
              </a:rPr>
              <a:t>Exploitative</a:t>
            </a:r>
            <a:r>
              <a:rPr lang="en-US" sz="2000" b="1" dirty="0">
                <a:solidFill>
                  <a:srgbClr val="0070C0"/>
                </a:solidFill>
              </a:rPr>
              <a:t>: Effectively raising the price of the tying product -- </a:t>
            </a:r>
            <a:r>
              <a:rPr lang="en-US" sz="2000" b="1" i="1" dirty="0">
                <a:solidFill>
                  <a:srgbClr val="C00000"/>
                </a:solidFill>
              </a:rPr>
              <a:t>legal</a:t>
            </a:r>
          </a:p>
          <a:p>
            <a:endParaRPr lang="en-US" sz="2000" b="1" dirty="0">
              <a:solidFill>
                <a:srgbClr val="0070C0"/>
              </a:solidFill>
            </a:endParaRPr>
          </a:p>
          <a:p>
            <a:r>
              <a:rPr lang="en-US" sz="2000" b="1" i="1" dirty="0">
                <a:solidFill>
                  <a:srgbClr val="0070C0"/>
                </a:solidFill>
              </a:rPr>
              <a:t>In fact, this is the single monopoly profit “effect” at work (as discussed below)</a:t>
            </a:r>
          </a:p>
        </p:txBody>
      </p:sp>
    </p:spTree>
    <p:extLst>
      <p:ext uri="{BB962C8B-B14F-4D97-AF65-F5344CB8AC3E}">
        <p14:creationId xmlns:p14="http://schemas.microsoft.com/office/powerpoint/2010/main" val="146088958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1D6561D-6488-4C5B-92EE-E5DCDB364F9E}"/>
              </a:ext>
            </a:extLst>
          </p:cNvPr>
          <p:cNvSpPr>
            <a:spLocks noGrp="1"/>
          </p:cNvSpPr>
          <p:nvPr>
            <p:ph type="title"/>
          </p:nvPr>
        </p:nvSpPr>
        <p:spPr/>
        <p:txBody>
          <a:bodyPr/>
          <a:lstStyle/>
          <a:p>
            <a:r>
              <a:rPr lang="en-US" dirty="0"/>
              <a:t>Concurrence Agrees With Exclusionary Effects Concerns </a:t>
            </a:r>
            <a:r>
              <a:rPr lang="en-US" sz="2800" i="1" dirty="0">
                <a:solidFill>
                  <a:srgbClr val="00B0F0"/>
                </a:solidFill>
              </a:rPr>
              <a:t>(pp.1011-12)</a:t>
            </a:r>
            <a:endParaRPr lang="en-US" dirty="0"/>
          </a:p>
        </p:txBody>
      </p:sp>
      <p:sp>
        <p:nvSpPr>
          <p:cNvPr id="3" name="Content Placeholder 2">
            <a:extLst>
              <a:ext uri="{FF2B5EF4-FFF2-40B4-BE49-F238E27FC236}">
                <a16:creationId xmlns:a16="http://schemas.microsoft.com/office/drawing/2014/main" id="{4E9999AD-C2F5-4B76-AA6A-E79996B62167}"/>
              </a:ext>
            </a:extLst>
          </p:cNvPr>
          <p:cNvSpPr>
            <a:spLocks noGrp="1"/>
          </p:cNvSpPr>
          <p:nvPr>
            <p:ph idx="1"/>
          </p:nvPr>
        </p:nvSpPr>
        <p:spPr/>
        <p:txBody>
          <a:bodyPr/>
          <a:lstStyle/>
          <a:p>
            <a:r>
              <a:rPr lang="en-US" sz="2800" dirty="0"/>
              <a:t>“Tying may be economically harmful primarily in the rare cases where [tying] is used to create </a:t>
            </a:r>
            <a:r>
              <a:rPr lang="en-US" sz="2800" i="1" dirty="0"/>
              <a:t>additional </a:t>
            </a:r>
            <a:r>
              <a:rPr lang="en-US" sz="2800" dirty="0"/>
              <a:t>market power in the market for the tied product.”</a:t>
            </a:r>
          </a:p>
          <a:p>
            <a:pPr lvl="1"/>
            <a:r>
              <a:rPr lang="en-US" i="1" dirty="0"/>
              <a:t>Drive out competing sellers of tied product </a:t>
            </a:r>
          </a:p>
          <a:p>
            <a:pPr lvl="1"/>
            <a:r>
              <a:rPr lang="en-US" i="1" dirty="0"/>
              <a:t>Raise barriers to entry</a:t>
            </a:r>
          </a:p>
          <a:p>
            <a:r>
              <a:rPr lang="en-US" dirty="0"/>
              <a:t>But  --</a:t>
            </a:r>
          </a:p>
          <a:p>
            <a:pPr lvl="1"/>
            <a:r>
              <a:rPr lang="en-US" i="1" dirty="0"/>
              <a:t>Only a concern if seller has market power in the tying product market </a:t>
            </a:r>
          </a:p>
          <a:p>
            <a:pPr lvl="1"/>
            <a:r>
              <a:rPr lang="en-US" i="1" dirty="0"/>
              <a:t>There must be a substantial threat of harm in the tied product market </a:t>
            </a:r>
          </a:p>
          <a:p>
            <a:pPr lvl="1"/>
            <a:r>
              <a:rPr lang="en-US" i="1" dirty="0"/>
              <a:t>There must a coherent basis for treating the two products as distinct</a:t>
            </a:r>
          </a:p>
          <a:p>
            <a:endParaRPr lang="en-US" dirty="0"/>
          </a:p>
        </p:txBody>
      </p:sp>
      <p:sp>
        <p:nvSpPr>
          <p:cNvPr id="7" name="Slide Number Placeholder 6">
            <a:extLst>
              <a:ext uri="{FF2B5EF4-FFF2-40B4-BE49-F238E27FC236}">
                <a16:creationId xmlns:a16="http://schemas.microsoft.com/office/drawing/2014/main" id="{60B0BEC4-85B9-487E-947F-66F2C39EA6C7}"/>
              </a:ext>
            </a:extLst>
          </p:cNvPr>
          <p:cNvSpPr>
            <a:spLocks noGrp="1"/>
          </p:cNvSpPr>
          <p:nvPr>
            <p:ph type="sldNum" sz="quarter" idx="12"/>
          </p:nvPr>
        </p:nvSpPr>
        <p:spPr/>
        <p:txBody>
          <a:bodyPr/>
          <a:lstStyle/>
          <a:p>
            <a:fld id="{87C73BCF-10A9-4C98-820C-00886F1B0A2E}" type="slidenum">
              <a:rPr lang="en-US" smtClean="0"/>
              <a:t>13</a:t>
            </a:fld>
            <a:endParaRPr lang="en-US"/>
          </a:p>
        </p:txBody>
      </p:sp>
    </p:spTree>
    <p:extLst>
      <p:ext uri="{BB962C8B-B14F-4D97-AF65-F5344CB8AC3E}">
        <p14:creationId xmlns:p14="http://schemas.microsoft.com/office/powerpoint/2010/main" val="326468120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AF9FE6-EC24-4D80-80C4-EBD30AD99881}"/>
              </a:ext>
            </a:extLst>
          </p:cNvPr>
          <p:cNvSpPr>
            <a:spLocks noGrp="1"/>
          </p:cNvSpPr>
          <p:nvPr>
            <p:ph type="title"/>
          </p:nvPr>
        </p:nvSpPr>
        <p:spPr>
          <a:xfrm>
            <a:off x="838200" y="346075"/>
            <a:ext cx="10515600" cy="1325563"/>
          </a:xfrm>
        </p:spPr>
        <p:txBody>
          <a:bodyPr/>
          <a:lstStyle/>
          <a:p>
            <a:r>
              <a:rPr lang="en-US" dirty="0"/>
              <a:t>Majority Bottom Line – The Per Se Rule</a:t>
            </a:r>
          </a:p>
        </p:txBody>
      </p:sp>
      <p:sp>
        <p:nvSpPr>
          <p:cNvPr id="3" name="Content Placeholder 2">
            <a:extLst>
              <a:ext uri="{FF2B5EF4-FFF2-40B4-BE49-F238E27FC236}">
                <a16:creationId xmlns:a16="http://schemas.microsoft.com/office/drawing/2014/main" id="{14849FEC-EBE4-4705-869D-12CD355CF386}"/>
              </a:ext>
            </a:extLst>
          </p:cNvPr>
          <p:cNvSpPr>
            <a:spLocks noGrp="1"/>
          </p:cNvSpPr>
          <p:nvPr>
            <p:ph idx="1"/>
          </p:nvPr>
        </p:nvSpPr>
        <p:spPr>
          <a:xfrm>
            <a:off x="742952" y="1599663"/>
            <a:ext cx="7439023" cy="4715890"/>
          </a:xfrm>
        </p:spPr>
        <p:txBody>
          <a:bodyPr>
            <a:normAutofit lnSpcReduction="10000"/>
          </a:bodyPr>
          <a:lstStyle/>
          <a:p>
            <a:r>
              <a:rPr lang="en-US" sz="2400" dirty="0"/>
              <a:t>Section 1 analysis </a:t>
            </a:r>
          </a:p>
          <a:p>
            <a:r>
              <a:rPr lang="en-US" sz="2400" dirty="0"/>
              <a:t>Per se rule applies to anticompetitive effects </a:t>
            </a:r>
            <a:r>
              <a:rPr lang="en-US" sz="2400" dirty="0">
                <a:solidFill>
                  <a:srgbClr val="C00000"/>
                </a:solidFill>
              </a:rPr>
              <a:t>in the tied product market</a:t>
            </a:r>
          </a:p>
          <a:p>
            <a:r>
              <a:rPr lang="en-US" sz="2400" dirty="0"/>
              <a:t>Three prongs</a:t>
            </a:r>
          </a:p>
          <a:p>
            <a:pPr lvl="1"/>
            <a:r>
              <a:rPr lang="en-US" sz="2000" i="1" dirty="0">
                <a:solidFill>
                  <a:srgbClr val="C00000"/>
                </a:solidFill>
              </a:rPr>
              <a:t>2 separate products; Sale of tying product conditioned on </a:t>
            </a:r>
            <a:br>
              <a:rPr lang="en-US" sz="2000" i="1" dirty="0">
                <a:solidFill>
                  <a:srgbClr val="C00000"/>
                </a:solidFill>
              </a:rPr>
            </a:br>
            <a:r>
              <a:rPr lang="en-US" sz="2000" i="1" dirty="0">
                <a:solidFill>
                  <a:srgbClr val="C00000"/>
                </a:solidFill>
              </a:rPr>
              <a:t>the purchase of the tied product </a:t>
            </a:r>
          </a:p>
          <a:p>
            <a:pPr lvl="1"/>
            <a:r>
              <a:rPr lang="en-US" sz="2000" i="1" dirty="0">
                <a:solidFill>
                  <a:srgbClr val="C00000"/>
                </a:solidFill>
              </a:rPr>
              <a:t>Market power in tying product market </a:t>
            </a:r>
          </a:p>
          <a:p>
            <a:pPr lvl="1"/>
            <a:r>
              <a:rPr lang="en-US" sz="2000" i="1" dirty="0">
                <a:solidFill>
                  <a:srgbClr val="C00000"/>
                </a:solidFill>
              </a:rPr>
              <a:t>Tying causes substantial (or, not insubstantial) foreclosure </a:t>
            </a:r>
          </a:p>
          <a:p>
            <a:r>
              <a:rPr lang="en-US" sz="2400" dirty="0"/>
              <a:t>Separate products test: W</a:t>
            </a:r>
            <a:r>
              <a:rPr lang="en-US" sz="2400" dirty="0">
                <a:latin typeface="Times New Roman" panose="02020603050405020304" pitchFamily="18" charset="0"/>
                <a:cs typeface="Times New Roman" panose="02020603050405020304" pitchFamily="18" charset="0"/>
              </a:rPr>
              <a:t>hether there is </a:t>
            </a:r>
            <a:r>
              <a:rPr lang="en-US" sz="2400" i="1" dirty="0">
                <a:latin typeface="Times New Roman" panose="02020603050405020304" pitchFamily="18" charset="0"/>
                <a:cs typeface="Times New Roman" panose="02020603050405020304" pitchFamily="18" charset="0"/>
              </a:rPr>
              <a:t>sufficient market demand </a:t>
            </a:r>
            <a:r>
              <a:rPr lang="en-US" sz="2400" dirty="0">
                <a:latin typeface="Times New Roman" panose="02020603050405020304" pitchFamily="18" charset="0"/>
                <a:cs typeface="Times New Roman" panose="02020603050405020304" pitchFamily="18" charset="0"/>
              </a:rPr>
              <a:t>for unbundling to make it </a:t>
            </a:r>
            <a:r>
              <a:rPr lang="en-US" sz="2400" i="1" dirty="0">
                <a:latin typeface="Times New Roman" panose="02020603050405020304" pitchFamily="18" charset="0"/>
                <a:cs typeface="Times New Roman" panose="02020603050405020304" pitchFamily="18" charset="0"/>
              </a:rPr>
              <a:t>efficient </a:t>
            </a:r>
            <a:r>
              <a:rPr lang="en-US" sz="2400" dirty="0">
                <a:latin typeface="Times New Roman" panose="02020603050405020304" pitchFamily="18" charset="0"/>
                <a:cs typeface="Times New Roman" panose="02020603050405020304" pitchFamily="18" charset="0"/>
              </a:rPr>
              <a:t>to buy the products from separate sellers. </a:t>
            </a:r>
            <a:endParaRPr lang="en-US" sz="2400" dirty="0"/>
          </a:p>
          <a:p>
            <a:r>
              <a:rPr lang="en-US" sz="2400" dirty="0"/>
              <a:t>No efficiency defense: separate product inquiry treated as rough proxy (as O’Connor suggested too)</a:t>
            </a:r>
          </a:p>
          <a:p>
            <a:endParaRPr lang="en-US" sz="2400" dirty="0"/>
          </a:p>
          <a:p>
            <a:endParaRPr lang="en-US" sz="2400" dirty="0"/>
          </a:p>
        </p:txBody>
      </p:sp>
      <p:cxnSp>
        <p:nvCxnSpPr>
          <p:cNvPr id="4" name="Straight Arrow Connector 3">
            <a:extLst>
              <a:ext uri="{FF2B5EF4-FFF2-40B4-BE49-F238E27FC236}">
                <a16:creationId xmlns:a16="http://schemas.microsoft.com/office/drawing/2014/main" id="{F8F94498-E9A3-4BBA-9596-3264E2672C20}"/>
              </a:ext>
            </a:extLst>
          </p:cNvPr>
          <p:cNvCxnSpPr>
            <a:cxnSpLocks/>
          </p:cNvCxnSpPr>
          <p:nvPr/>
        </p:nvCxnSpPr>
        <p:spPr>
          <a:xfrm flipH="1">
            <a:off x="8343900" y="1760004"/>
            <a:ext cx="923927" cy="221196"/>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5" name="TextBox 4">
            <a:extLst>
              <a:ext uri="{FF2B5EF4-FFF2-40B4-BE49-F238E27FC236}">
                <a16:creationId xmlns:a16="http://schemas.microsoft.com/office/drawing/2014/main" id="{ED8F6201-4BEF-436C-BF49-BF395FED17D0}"/>
              </a:ext>
            </a:extLst>
          </p:cNvPr>
          <p:cNvSpPr txBox="1"/>
          <p:nvPr/>
        </p:nvSpPr>
        <p:spPr>
          <a:xfrm>
            <a:off x="9507099" y="1062910"/>
            <a:ext cx="2484876" cy="1323439"/>
          </a:xfrm>
          <a:prstGeom prst="rect">
            <a:avLst/>
          </a:prstGeom>
          <a:noFill/>
          <a:ln w="38100">
            <a:solidFill>
              <a:srgbClr val="0070C0"/>
            </a:solidFill>
          </a:ln>
        </p:spPr>
        <p:txBody>
          <a:bodyPr wrap="square" rtlCol="0">
            <a:spAutoFit/>
          </a:bodyPr>
          <a:lstStyle/>
          <a:p>
            <a:r>
              <a:rPr lang="en-US" sz="2000" b="1" i="1" dirty="0">
                <a:solidFill>
                  <a:srgbClr val="0070C0"/>
                </a:solidFill>
              </a:rPr>
              <a:t>Tying </a:t>
            </a:r>
            <a:r>
              <a:rPr lang="en-US" sz="2000" b="1" dirty="0">
                <a:solidFill>
                  <a:srgbClr val="0070C0"/>
                </a:solidFill>
              </a:rPr>
              <a:t>market effects generally covered in Section 2.  </a:t>
            </a:r>
            <a:r>
              <a:rPr lang="en-US" sz="2000" b="1" i="1" dirty="0">
                <a:solidFill>
                  <a:srgbClr val="0070C0"/>
                </a:solidFill>
              </a:rPr>
              <a:t>Discussed below</a:t>
            </a:r>
          </a:p>
        </p:txBody>
      </p:sp>
      <p:cxnSp>
        <p:nvCxnSpPr>
          <p:cNvPr id="6" name="Straight Arrow Connector 5">
            <a:extLst>
              <a:ext uri="{FF2B5EF4-FFF2-40B4-BE49-F238E27FC236}">
                <a16:creationId xmlns:a16="http://schemas.microsoft.com/office/drawing/2014/main" id="{EA356C66-88EA-4104-85C7-25F8397F2430}"/>
              </a:ext>
            </a:extLst>
          </p:cNvPr>
          <p:cNvCxnSpPr>
            <a:cxnSpLocks/>
          </p:cNvCxnSpPr>
          <p:nvPr/>
        </p:nvCxnSpPr>
        <p:spPr>
          <a:xfrm flipH="1" flipV="1">
            <a:off x="8181975" y="5725397"/>
            <a:ext cx="723901" cy="283537"/>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BB21A530-8576-420A-B7E1-DCF8053A2F88}"/>
              </a:ext>
            </a:extLst>
          </p:cNvPr>
          <p:cNvSpPr txBox="1"/>
          <p:nvPr/>
        </p:nvSpPr>
        <p:spPr>
          <a:xfrm>
            <a:off x="9116000" y="5934015"/>
            <a:ext cx="1799650" cy="707886"/>
          </a:xfrm>
          <a:prstGeom prst="rect">
            <a:avLst/>
          </a:prstGeom>
          <a:noFill/>
          <a:ln w="38100">
            <a:solidFill>
              <a:srgbClr val="0070C0"/>
            </a:solidFill>
          </a:ln>
        </p:spPr>
        <p:txBody>
          <a:bodyPr wrap="square" rtlCol="0">
            <a:spAutoFit/>
          </a:bodyPr>
          <a:lstStyle/>
          <a:p>
            <a:r>
              <a:rPr lang="en-US" sz="2000" b="1" dirty="0">
                <a:solidFill>
                  <a:srgbClr val="0070C0"/>
                </a:solidFill>
              </a:rPr>
              <a:t>See next slides &amp; </a:t>
            </a:r>
            <a:r>
              <a:rPr lang="en-US" sz="2000" b="1" i="1" dirty="0">
                <a:solidFill>
                  <a:srgbClr val="0070C0"/>
                </a:solidFill>
              </a:rPr>
              <a:t>Microsoft</a:t>
            </a:r>
          </a:p>
        </p:txBody>
      </p:sp>
      <p:cxnSp>
        <p:nvCxnSpPr>
          <p:cNvPr id="10" name="Straight Arrow Connector 9">
            <a:extLst>
              <a:ext uri="{FF2B5EF4-FFF2-40B4-BE49-F238E27FC236}">
                <a16:creationId xmlns:a16="http://schemas.microsoft.com/office/drawing/2014/main" id="{CCFD5C90-47AD-46C5-80F3-A67AB6F25412}"/>
              </a:ext>
            </a:extLst>
          </p:cNvPr>
          <p:cNvCxnSpPr>
            <a:cxnSpLocks/>
          </p:cNvCxnSpPr>
          <p:nvPr/>
        </p:nvCxnSpPr>
        <p:spPr>
          <a:xfrm flipH="1">
            <a:off x="7400923" y="3429000"/>
            <a:ext cx="923927" cy="221196"/>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4B462CF7-2615-4B24-9E44-3CC82EEFE634}"/>
              </a:ext>
            </a:extLst>
          </p:cNvPr>
          <p:cNvSpPr txBox="1"/>
          <p:nvPr/>
        </p:nvSpPr>
        <p:spPr>
          <a:xfrm>
            <a:off x="8467725" y="2679442"/>
            <a:ext cx="3562350" cy="2862322"/>
          </a:xfrm>
          <a:prstGeom prst="rect">
            <a:avLst/>
          </a:prstGeom>
          <a:solidFill>
            <a:srgbClr val="FFFF66">
              <a:alpha val="30980"/>
            </a:srgbClr>
          </a:solidFill>
          <a:ln w="38100">
            <a:solidFill>
              <a:srgbClr val="0070C0"/>
            </a:solidFill>
          </a:ln>
        </p:spPr>
        <p:txBody>
          <a:bodyPr wrap="square" rtlCol="0">
            <a:spAutoFit/>
          </a:bodyPr>
          <a:lstStyle/>
          <a:p>
            <a:r>
              <a:rPr lang="en-US" sz="2000" b="1" i="1" dirty="0">
                <a:solidFill>
                  <a:srgbClr val="0070C0"/>
                </a:solidFill>
              </a:rPr>
              <a:t>Question: Why call this “per se” since so complicated?</a:t>
            </a:r>
          </a:p>
          <a:p>
            <a:endParaRPr lang="en-US" sz="2000" b="1" i="1" dirty="0">
              <a:solidFill>
                <a:srgbClr val="0070C0"/>
              </a:solidFill>
            </a:endParaRPr>
          </a:p>
          <a:p>
            <a:r>
              <a:rPr lang="en-US" sz="2000" b="1" i="1" u="sng" dirty="0">
                <a:solidFill>
                  <a:srgbClr val="0070C0"/>
                </a:solidFill>
              </a:rPr>
              <a:t>Answer</a:t>
            </a:r>
            <a:r>
              <a:rPr lang="en-US" sz="2000" b="1" i="1" dirty="0">
                <a:solidFill>
                  <a:srgbClr val="0070C0"/>
                </a:solidFill>
              </a:rPr>
              <a:t>: Plaintiff not required to prove anticompetitive effects. </a:t>
            </a:r>
          </a:p>
          <a:p>
            <a:r>
              <a:rPr lang="en-US" sz="2000" b="1" i="1" dirty="0">
                <a:solidFill>
                  <a:srgbClr val="0070C0"/>
                </a:solidFill>
              </a:rPr>
              <a:t>Defendant cannot mount efficiency defense, once it is determined that there are two products tied together</a:t>
            </a:r>
          </a:p>
        </p:txBody>
      </p:sp>
      <p:sp>
        <p:nvSpPr>
          <p:cNvPr id="9" name="Slide Number Placeholder 8">
            <a:extLst>
              <a:ext uri="{FF2B5EF4-FFF2-40B4-BE49-F238E27FC236}">
                <a16:creationId xmlns:a16="http://schemas.microsoft.com/office/drawing/2014/main" id="{095E07B8-1076-4F04-87FD-7309526FAF74}"/>
              </a:ext>
            </a:extLst>
          </p:cNvPr>
          <p:cNvSpPr>
            <a:spLocks noGrp="1"/>
          </p:cNvSpPr>
          <p:nvPr>
            <p:ph type="sldNum" sz="quarter" idx="12"/>
          </p:nvPr>
        </p:nvSpPr>
        <p:spPr/>
        <p:txBody>
          <a:bodyPr/>
          <a:lstStyle/>
          <a:p>
            <a:fld id="{87C73BCF-10A9-4C98-820C-00886F1B0A2E}" type="slidenum">
              <a:rPr lang="en-US" smtClean="0"/>
              <a:t>14</a:t>
            </a:fld>
            <a:endParaRPr lang="en-US"/>
          </a:p>
        </p:txBody>
      </p:sp>
    </p:spTree>
    <p:extLst>
      <p:ext uri="{BB962C8B-B14F-4D97-AF65-F5344CB8AC3E}">
        <p14:creationId xmlns:p14="http://schemas.microsoft.com/office/powerpoint/2010/main" val="297249166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0B1D5A-A8BE-47ED-A156-87288ACA6D67}"/>
              </a:ext>
            </a:extLst>
          </p:cNvPr>
          <p:cNvSpPr>
            <a:spLocks noGrp="1"/>
          </p:cNvSpPr>
          <p:nvPr>
            <p:ph type="title"/>
          </p:nvPr>
        </p:nvSpPr>
        <p:spPr/>
        <p:txBody>
          <a:bodyPr/>
          <a:lstStyle/>
          <a:p>
            <a:r>
              <a:rPr lang="en-US" dirty="0"/>
              <a:t>Three Prongs of Per se Rule: Majority Language </a:t>
            </a:r>
          </a:p>
        </p:txBody>
      </p:sp>
      <p:sp>
        <p:nvSpPr>
          <p:cNvPr id="3" name="Content Placeholder 2">
            <a:extLst>
              <a:ext uri="{FF2B5EF4-FFF2-40B4-BE49-F238E27FC236}">
                <a16:creationId xmlns:a16="http://schemas.microsoft.com/office/drawing/2014/main" id="{B6E2511D-B531-4BAC-ACC5-950841B3B03F}"/>
              </a:ext>
            </a:extLst>
          </p:cNvPr>
          <p:cNvSpPr>
            <a:spLocks noGrp="1"/>
          </p:cNvSpPr>
          <p:nvPr>
            <p:ph idx="1"/>
          </p:nvPr>
        </p:nvSpPr>
        <p:spPr>
          <a:xfrm>
            <a:off x="838200" y="1485900"/>
            <a:ext cx="8877300" cy="5235575"/>
          </a:xfrm>
        </p:spPr>
        <p:txBody>
          <a:bodyPr>
            <a:normAutofit/>
          </a:bodyPr>
          <a:lstStyle/>
          <a:p>
            <a:pPr marL="0" indent="0">
              <a:buNone/>
            </a:pPr>
            <a:r>
              <a:rPr lang="en-US" sz="1800" i="1" dirty="0">
                <a:solidFill>
                  <a:srgbClr val="00B0F0"/>
                </a:solidFill>
              </a:rPr>
              <a:t>(p. 1003-04) </a:t>
            </a:r>
            <a:r>
              <a:rPr lang="en-US" sz="1800" dirty="0">
                <a:solidFill>
                  <a:srgbClr val="C00000"/>
                </a:solidFill>
              </a:rPr>
              <a:t>“Per se condemnation—condemnation without inquiry into actual market conditions—is only appropriate if the existence of forcing is probable. Thus, application of the per se rule focuses on the probability of anticompetitive consequences. </a:t>
            </a:r>
          </a:p>
          <a:p>
            <a:pPr marL="0" indent="0">
              <a:buNone/>
            </a:pPr>
            <a:r>
              <a:rPr lang="en-US" sz="1800" b="1" u="sng" dirty="0"/>
              <a:t>Substantial Foreclosure</a:t>
            </a:r>
            <a:r>
              <a:rPr lang="en-US" sz="1800" b="1" dirty="0"/>
              <a:t>: </a:t>
            </a:r>
            <a:r>
              <a:rPr lang="en-US" sz="1800" dirty="0"/>
              <a:t>Of course, as a threshold matter there must be a substantial potential for impact on competition in order to justify per se condemnation. </a:t>
            </a:r>
            <a:r>
              <a:rPr lang="en-US" sz="1800" b="1" dirty="0">
                <a:solidFill>
                  <a:srgbClr val="C00000"/>
                </a:solidFill>
              </a:rPr>
              <a:t>If only a single purchaser </a:t>
            </a:r>
            <a:r>
              <a:rPr lang="en-US" sz="1800" dirty="0">
                <a:solidFill>
                  <a:srgbClr val="C00000"/>
                </a:solidFill>
              </a:rPr>
              <a:t>were “forced</a:t>
            </a:r>
            <a:r>
              <a:rPr lang="en-US" sz="1800" dirty="0"/>
              <a:t>” with respect to the purchase of a tied item, the resultant impact on competition would not be sufficient to warrant the concern of antitrust law. * * * </a:t>
            </a:r>
            <a:r>
              <a:rPr lang="en-US" sz="1800" dirty="0">
                <a:solidFill>
                  <a:srgbClr val="00B050"/>
                </a:solidFill>
              </a:rPr>
              <a:t>Similarly, when a purchaser is “forced” to buy a product he would not have otherwise bought even from another seller in the tied product market, there can be </a:t>
            </a:r>
            <a:r>
              <a:rPr lang="en-US" sz="1800" b="1" dirty="0">
                <a:solidFill>
                  <a:srgbClr val="C00000"/>
                </a:solidFill>
              </a:rPr>
              <a:t>no adverse impact on competition </a:t>
            </a:r>
            <a:r>
              <a:rPr lang="en-US" sz="1800" dirty="0">
                <a:solidFill>
                  <a:srgbClr val="00B050"/>
                </a:solidFill>
              </a:rPr>
              <a:t>because no portion of the market which would otherwise have been available to other sellers has been foreclosed.”</a:t>
            </a:r>
          </a:p>
          <a:p>
            <a:pPr marL="0" indent="0">
              <a:buNone/>
            </a:pPr>
            <a:r>
              <a:rPr lang="en-US" sz="1800" b="1" u="sng" dirty="0"/>
              <a:t>Market Power</a:t>
            </a:r>
            <a:r>
              <a:rPr lang="en-US" sz="1800" b="1" dirty="0"/>
              <a:t>: </a:t>
            </a:r>
            <a:r>
              <a:rPr lang="en-US" sz="1800" i="1" dirty="0">
                <a:solidFill>
                  <a:srgbClr val="00B0F0"/>
                </a:solidFill>
              </a:rPr>
              <a:t>(p. 1004) </a:t>
            </a:r>
            <a:r>
              <a:rPr lang="en-US" sz="1800" dirty="0"/>
              <a:t>When, however, the seller does not have either the </a:t>
            </a:r>
            <a:r>
              <a:rPr lang="en-US" sz="1800" dirty="0">
                <a:solidFill>
                  <a:srgbClr val="C00000"/>
                </a:solidFill>
              </a:rPr>
              <a:t>degree or the kind of market power </a:t>
            </a:r>
            <a:r>
              <a:rPr lang="en-US" sz="1800" dirty="0"/>
              <a:t>that enables him to force customers to purchase a second, unwanted product in order to obtain the tying product, an antitrust violation can be established only by evidence of an unreasonable restraint on competition in the relevant market.</a:t>
            </a:r>
          </a:p>
          <a:p>
            <a:pPr marL="0" indent="0">
              <a:buNone/>
            </a:pPr>
            <a:r>
              <a:rPr lang="en-US" sz="1800" b="1" u="sng" dirty="0"/>
              <a:t>Two Separate Products</a:t>
            </a:r>
            <a:r>
              <a:rPr lang="en-US" sz="1800" b="1" dirty="0"/>
              <a:t>: </a:t>
            </a:r>
            <a:r>
              <a:rPr lang="en-US" sz="1800" i="1" dirty="0">
                <a:solidFill>
                  <a:srgbClr val="00B0F0"/>
                </a:solidFill>
              </a:rPr>
              <a:t>(p. 1005)</a:t>
            </a:r>
            <a:r>
              <a:rPr lang="en-US" sz="1800" dirty="0"/>
              <a:t> “… no tying arrangement can exist unless there is a sufficient demand for the purchase of </a:t>
            </a:r>
            <a:r>
              <a:rPr lang="en-US" sz="1800" dirty="0" err="1"/>
              <a:t>anesthesiological</a:t>
            </a:r>
            <a:r>
              <a:rPr lang="en-US" sz="1800" dirty="0"/>
              <a:t> services separate from hospital services to identify a distinct product market in which </a:t>
            </a:r>
            <a:r>
              <a:rPr lang="en-US" sz="1800" dirty="0">
                <a:solidFill>
                  <a:srgbClr val="C00000"/>
                </a:solidFill>
              </a:rPr>
              <a:t>it is </a:t>
            </a:r>
            <a:r>
              <a:rPr lang="en-US" sz="1800" b="1" u="sng" dirty="0">
                <a:solidFill>
                  <a:srgbClr val="C00000"/>
                </a:solidFill>
              </a:rPr>
              <a:t>efficient</a:t>
            </a:r>
            <a:r>
              <a:rPr lang="en-US" sz="1800" b="1" dirty="0">
                <a:solidFill>
                  <a:srgbClr val="C00000"/>
                </a:solidFill>
              </a:rPr>
              <a:t> to offer </a:t>
            </a:r>
            <a:r>
              <a:rPr lang="en-US" sz="1800" b="1" dirty="0" err="1">
                <a:solidFill>
                  <a:srgbClr val="C00000"/>
                </a:solidFill>
              </a:rPr>
              <a:t>anesthesiological</a:t>
            </a:r>
            <a:r>
              <a:rPr lang="en-US" sz="1800" b="1" dirty="0">
                <a:solidFill>
                  <a:srgbClr val="C00000"/>
                </a:solidFill>
              </a:rPr>
              <a:t> services separately </a:t>
            </a:r>
            <a:r>
              <a:rPr lang="en-US" sz="1800" dirty="0">
                <a:solidFill>
                  <a:srgbClr val="C00000"/>
                </a:solidFill>
              </a:rPr>
              <a:t>from hospital services</a:t>
            </a:r>
            <a:r>
              <a:rPr lang="en-US" sz="1800" dirty="0"/>
              <a:t>.</a:t>
            </a:r>
          </a:p>
          <a:p>
            <a:pPr marL="0" indent="0">
              <a:buNone/>
            </a:pPr>
            <a:endParaRPr lang="en-US" sz="1800" dirty="0"/>
          </a:p>
          <a:p>
            <a:endParaRPr lang="en-US" sz="1800" dirty="0"/>
          </a:p>
        </p:txBody>
      </p:sp>
      <p:sp>
        <p:nvSpPr>
          <p:cNvPr id="4" name="Slide Number Placeholder 3">
            <a:extLst>
              <a:ext uri="{FF2B5EF4-FFF2-40B4-BE49-F238E27FC236}">
                <a16:creationId xmlns:a16="http://schemas.microsoft.com/office/drawing/2014/main" id="{1D7CA222-3853-48A3-A00C-DB3B366627E5}"/>
              </a:ext>
            </a:extLst>
          </p:cNvPr>
          <p:cNvSpPr>
            <a:spLocks noGrp="1"/>
          </p:cNvSpPr>
          <p:nvPr>
            <p:ph type="sldNum" sz="quarter" idx="12"/>
          </p:nvPr>
        </p:nvSpPr>
        <p:spPr/>
        <p:txBody>
          <a:bodyPr/>
          <a:lstStyle/>
          <a:p>
            <a:fld id="{49FE9C18-5816-4CEF-8AC4-B1A754444B7F}" type="slidenum">
              <a:rPr lang="en-US" smtClean="0"/>
              <a:t>15</a:t>
            </a:fld>
            <a:endParaRPr lang="en-US"/>
          </a:p>
        </p:txBody>
      </p:sp>
      <p:cxnSp>
        <p:nvCxnSpPr>
          <p:cNvPr id="5" name="Straight Arrow Connector 4">
            <a:extLst>
              <a:ext uri="{FF2B5EF4-FFF2-40B4-BE49-F238E27FC236}">
                <a16:creationId xmlns:a16="http://schemas.microsoft.com/office/drawing/2014/main" id="{BE954BBD-07FE-43C9-BCCC-6D71641E5E1A}"/>
              </a:ext>
            </a:extLst>
          </p:cNvPr>
          <p:cNvCxnSpPr>
            <a:cxnSpLocks/>
          </p:cNvCxnSpPr>
          <p:nvPr/>
        </p:nvCxnSpPr>
        <p:spPr>
          <a:xfrm flipH="1" flipV="1">
            <a:off x="9301163" y="3924731"/>
            <a:ext cx="547687" cy="357912"/>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53C15C0C-E5E5-4335-8336-639E612EB529}"/>
              </a:ext>
            </a:extLst>
          </p:cNvPr>
          <p:cNvSpPr txBox="1"/>
          <p:nvPr/>
        </p:nvSpPr>
        <p:spPr>
          <a:xfrm>
            <a:off x="9982200" y="3852138"/>
            <a:ext cx="1657350" cy="707886"/>
          </a:xfrm>
          <a:prstGeom prst="rect">
            <a:avLst/>
          </a:prstGeom>
          <a:noFill/>
          <a:ln w="38100">
            <a:solidFill>
              <a:srgbClr val="0070C0"/>
            </a:solidFill>
          </a:ln>
        </p:spPr>
        <p:txBody>
          <a:bodyPr wrap="square" rtlCol="0">
            <a:spAutoFit/>
          </a:bodyPr>
          <a:lstStyle/>
          <a:p>
            <a:r>
              <a:rPr lang="en-US" sz="2000" b="1" i="1" dirty="0">
                <a:solidFill>
                  <a:srgbClr val="0070C0"/>
                </a:solidFill>
              </a:rPr>
              <a:t>I.e., if only “exploitative” </a:t>
            </a:r>
          </a:p>
        </p:txBody>
      </p:sp>
      <p:cxnSp>
        <p:nvCxnSpPr>
          <p:cNvPr id="7" name="Straight Arrow Connector 6">
            <a:extLst>
              <a:ext uri="{FF2B5EF4-FFF2-40B4-BE49-F238E27FC236}">
                <a16:creationId xmlns:a16="http://schemas.microsoft.com/office/drawing/2014/main" id="{99F94470-7772-48DC-B151-B7C5F270D374}"/>
              </a:ext>
            </a:extLst>
          </p:cNvPr>
          <p:cNvCxnSpPr>
            <a:cxnSpLocks/>
          </p:cNvCxnSpPr>
          <p:nvPr/>
        </p:nvCxnSpPr>
        <p:spPr>
          <a:xfrm flipH="1">
            <a:off x="9209988" y="5542961"/>
            <a:ext cx="638863" cy="339365"/>
          </a:xfrm>
          <a:prstGeom prst="straightConnector1">
            <a:avLst/>
          </a:prstGeom>
          <a:ln w="57150">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E73799BF-7DEB-4B10-89EB-C1F1D540BF4B}"/>
              </a:ext>
            </a:extLst>
          </p:cNvPr>
          <p:cNvSpPr txBox="1"/>
          <p:nvPr/>
        </p:nvSpPr>
        <p:spPr>
          <a:xfrm>
            <a:off x="9982200" y="5189018"/>
            <a:ext cx="1657350" cy="707886"/>
          </a:xfrm>
          <a:prstGeom prst="rect">
            <a:avLst/>
          </a:prstGeom>
          <a:noFill/>
          <a:ln w="38100">
            <a:solidFill>
              <a:srgbClr val="0070C0"/>
            </a:solidFill>
          </a:ln>
        </p:spPr>
        <p:txBody>
          <a:bodyPr wrap="square" rtlCol="0">
            <a:spAutoFit/>
          </a:bodyPr>
          <a:lstStyle/>
          <a:p>
            <a:r>
              <a:rPr lang="en-US" sz="2000" b="1" i="1" dirty="0">
                <a:solidFill>
                  <a:srgbClr val="0070C0"/>
                </a:solidFill>
              </a:rPr>
              <a:t>Full quote on next slide</a:t>
            </a:r>
          </a:p>
        </p:txBody>
      </p:sp>
    </p:spTree>
    <p:extLst>
      <p:ext uri="{BB962C8B-B14F-4D97-AF65-F5344CB8AC3E}">
        <p14:creationId xmlns:p14="http://schemas.microsoft.com/office/powerpoint/2010/main" val="407949674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4268" y="365125"/>
            <a:ext cx="11934333" cy="1325563"/>
          </a:xfrm>
        </p:spPr>
        <p:txBody>
          <a:bodyPr/>
          <a:lstStyle/>
          <a:p>
            <a:r>
              <a:rPr lang="en-US" dirty="0"/>
              <a:t>But “Functional Integration” is </a:t>
            </a:r>
            <a:r>
              <a:rPr lang="en-US" i="1" dirty="0"/>
              <a:t>Not Sufficient </a:t>
            </a:r>
            <a:r>
              <a:rPr lang="en-US" dirty="0"/>
              <a:t>for a “Single” Product</a:t>
            </a:r>
          </a:p>
        </p:txBody>
      </p:sp>
      <p:sp>
        <p:nvSpPr>
          <p:cNvPr id="3" name="Content Placeholder 2"/>
          <p:cNvSpPr>
            <a:spLocks noGrp="1"/>
          </p:cNvSpPr>
          <p:nvPr>
            <p:ph idx="1"/>
          </p:nvPr>
        </p:nvSpPr>
        <p:spPr/>
        <p:txBody>
          <a:bodyPr>
            <a:normAutofit/>
          </a:bodyPr>
          <a:lstStyle/>
          <a:p>
            <a:r>
              <a:rPr lang="en-US" sz="2400" dirty="0"/>
              <a:t>Simply because the components in a package are functional integrated with one another does not make them a single product</a:t>
            </a:r>
          </a:p>
          <a:p>
            <a:pPr lvl="1"/>
            <a:r>
              <a:rPr lang="en-US" sz="2000" i="1" dirty="0"/>
              <a:t>Jefferson Parish</a:t>
            </a:r>
            <a:r>
              <a:rPr lang="en-US" sz="2000" dirty="0"/>
              <a:t>: “Whether one or two products are involved turns not on the functional relation between them, but rather on the character of the demand for the two items.”</a:t>
            </a:r>
          </a:p>
          <a:p>
            <a:pPr lvl="1"/>
            <a:r>
              <a:rPr lang="en-US" sz="2000" dirty="0">
                <a:solidFill>
                  <a:srgbClr val="C00000"/>
                </a:solidFill>
              </a:rPr>
              <a:t>A functionally integrated package contains separate products if the demands for the components are separable</a:t>
            </a:r>
            <a:br>
              <a:rPr lang="en-US" sz="2000" dirty="0">
                <a:solidFill>
                  <a:srgbClr val="C00000"/>
                </a:solidFill>
              </a:rPr>
            </a:br>
            <a:endParaRPr lang="en-US" sz="2000" baseline="30000" dirty="0">
              <a:solidFill>
                <a:srgbClr val="C00000"/>
              </a:solidFill>
            </a:endParaRPr>
          </a:p>
          <a:p>
            <a:r>
              <a:rPr lang="en-US" sz="2400" dirty="0"/>
              <a:t>Even before </a:t>
            </a:r>
            <a:r>
              <a:rPr lang="en-US" sz="2400" i="1" dirty="0"/>
              <a:t>Jefferson Parish</a:t>
            </a:r>
            <a:r>
              <a:rPr lang="en-US" sz="2400" dirty="0"/>
              <a:t>, the Supreme Court had found functionally integrated packages to contain separate products</a:t>
            </a:r>
          </a:p>
          <a:p>
            <a:pPr lvl="2"/>
            <a:r>
              <a:rPr lang="en-US" sz="1800" dirty="0"/>
              <a:t>Computer and computer punch cards</a:t>
            </a:r>
            <a:r>
              <a:rPr lang="en-US" sz="1800" baseline="30000" dirty="0"/>
              <a:t> </a:t>
            </a:r>
            <a:r>
              <a:rPr lang="en-US" sz="1800" dirty="0"/>
              <a:t> (</a:t>
            </a:r>
            <a:r>
              <a:rPr lang="en-US" sz="1800" i="1" dirty="0"/>
              <a:t>IBM</a:t>
            </a:r>
            <a:r>
              <a:rPr lang="en-US" sz="1800" dirty="0"/>
              <a:t>)</a:t>
            </a:r>
            <a:endParaRPr lang="en-US" sz="1800" baseline="30000" dirty="0"/>
          </a:p>
          <a:p>
            <a:pPr lvl="2"/>
            <a:r>
              <a:rPr lang="en-US" sz="1800" dirty="0"/>
              <a:t>Salt machine and salt</a:t>
            </a:r>
            <a:r>
              <a:rPr lang="en-US" sz="1800" baseline="30000" dirty="0"/>
              <a:t> </a:t>
            </a:r>
            <a:r>
              <a:rPr lang="en-US" sz="1800" i="1" dirty="0"/>
              <a:t> </a:t>
            </a:r>
            <a:r>
              <a:rPr lang="en-US" sz="1800" dirty="0"/>
              <a:t>(</a:t>
            </a:r>
            <a:r>
              <a:rPr lang="en-US" sz="1800" i="1" dirty="0"/>
              <a:t>International Salt</a:t>
            </a:r>
            <a:r>
              <a:rPr lang="en-US" sz="1800" dirty="0"/>
              <a:t>)</a:t>
            </a:r>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16</a:t>
            </a:fld>
            <a:endParaRPr lang="en-US" altLang="en-US"/>
          </a:p>
        </p:txBody>
      </p:sp>
    </p:spTree>
    <p:extLst>
      <p:ext uri="{BB962C8B-B14F-4D97-AF65-F5344CB8AC3E}">
        <p14:creationId xmlns:p14="http://schemas.microsoft.com/office/powerpoint/2010/main" val="276330386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9A791C-961C-4033-A25D-3B2CDFFE0455}"/>
              </a:ext>
            </a:extLst>
          </p:cNvPr>
          <p:cNvSpPr>
            <a:spLocks noGrp="1"/>
          </p:cNvSpPr>
          <p:nvPr>
            <p:ph type="title"/>
          </p:nvPr>
        </p:nvSpPr>
        <p:spPr/>
        <p:txBody>
          <a:bodyPr/>
          <a:lstStyle/>
          <a:p>
            <a:pPr algn="ctr"/>
            <a:r>
              <a:rPr lang="en-US" i="1" dirty="0"/>
              <a:t>Jefferson Parish </a:t>
            </a:r>
            <a:r>
              <a:rPr lang="en-US" dirty="0"/>
              <a:t>Factual Analysis</a:t>
            </a:r>
          </a:p>
        </p:txBody>
      </p:sp>
      <p:sp>
        <p:nvSpPr>
          <p:cNvPr id="3" name="Text Placeholder 2">
            <a:extLst>
              <a:ext uri="{FF2B5EF4-FFF2-40B4-BE49-F238E27FC236}">
                <a16:creationId xmlns:a16="http://schemas.microsoft.com/office/drawing/2014/main" id="{E709911F-BFD1-4C25-AE6E-3CC63C1CA131}"/>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FCFF492D-641A-48C4-B480-800BFE6FE60D}"/>
              </a:ext>
            </a:extLst>
          </p:cNvPr>
          <p:cNvSpPr>
            <a:spLocks noGrp="1"/>
          </p:cNvSpPr>
          <p:nvPr>
            <p:ph type="sldNum" sz="quarter" idx="12"/>
          </p:nvPr>
        </p:nvSpPr>
        <p:spPr/>
        <p:txBody>
          <a:bodyPr/>
          <a:lstStyle/>
          <a:p>
            <a:fld id="{87C73BCF-10A9-4C98-820C-00886F1B0A2E}" type="slidenum">
              <a:rPr lang="en-US" smtClean="0"/>
              <a:t>17</a:t>
            </a:fld>
            <a:endParaRPr lang="en-US"/>
          </a:p>
        </p:txBody>
      </p:sp>
    </p:spTree>
    <p:extLst>
      <p:ext uri="{BB962C8B-B14F-4D97-AF65-F5344CB8AC3E}">
        <p14:creationId xmlns:p14="http://schemas.microsoft.com/office/powerpoint/2010/main" val="325980659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a:xfrm>
            <a:off x="471340" y="38100"/>
            <a:ext cx="9739460" cy="876300"/>
          </a:xfrm>
          <a:noFill/>
        </p:spPr>
        <p:txBody>
          <a:bodyPr vert="horz" lIns="90488" tIns="44450" rIns="90488" bIns="44450" rtlCol="0" anchor="ctr">
            <a:normAutofit/>
          </a:bodyPr>
          <a:lstStyle/>
          <a:p>
            <a:pPr eaLnBrk="1" hangingPunct="1"/>
            <a:r>
              <a:rPr lang="en-US" i="1" dirty="0">
                <a:latin typeface="Times New Roman" panose="02020603050405020304" pitchFamily="18" charset="0"/>
                <a:cs typeface="Times New Roman" panose="02020603050405020304" pitchFamily="18" charset="0"/>
              </a:rPr>
              <a:t>Jefferson Parish </a:t>
            </a:r>
            <a:r>
              <a:rPr lang="en-US" dirty="0">
                <a:latin typeface="Times New Roman" panose="02020603050405020304" pitchFamily="18" charset="0"/>
                <a:cs typeface="Times New Roman" panose="02020603050405020304" pitchFamily="18" charset="0"/>
              </a:rPr>
              <a:t>Facts: Majority</a:t>
            </a:r>
          </a:p>
        </p:txBody>
      </p:sp>
      <p:sp>
        <p:nvSpPr>
          <p:cNvPr id="5123" name="Rectangle 3"/>
          <p:cNvSpPr>
            <a:spLocks noGrp="1" noChangeArrowheads="1"/>
          </p:cNvSpPr>
          <p:nvPr>
            <p:ph type="body" idx="1"/>
          </p:nvPr>
        </p:nvSpPr>
        <p:spPr>
          <a:xfrm>
            <a:off x="443059" y="1143000"/>
            <a:ext cx="8763000" cy="5715000"/>
          </a:xfrm>
          <a:noFill/>
        </p:spPr>
        <p:txBody>
          <a:bodyPr vert="horz" lIns="90488" tIns="44450" rIns="90488" bIns="44450" rtlCol="0">
            <a:normAutofit/>
          </a:bodyPr>
          <a:lstStyle/>
          <a:p>
            <a:pPr eaLnBrk="1" hangingPunct="1">
              <a:lnSpc>
                <a:spcPct val="90000"/>
              </a:lnSpc>
            </a:pPr>
            <a:r>
              <a:rPr lang="en-US" sz="2400" dirty="0">
                <a:latin typeface="Times New Roman" panose="02020603050405020304" pitchFamily="18" charset="0"/>
                <a:cs typeface="Times New Roman" panose="02020603050405020304" pitchFamily="18" charset="0"/>
              </a:rPr>
              <a:t>Conduct </a:t>
            </a:r>
          </a:p>
          <a:p>
            <a:pPr lvl="1"/>
            <a:r>
              <a:rPr lang="en-US" sz="2000" dirty="0">
                <a:latin typeface="Times New Roman" panose="02020603050405020304" pitchFamily="18" charset="0"/>
                <a:cs typeface="Times New Roman" panose="02020603050405020304" pitchFamily="18" charset="0"/>
              </a:rPr>
              <a:t>Hospital View: </a:t>
            </a:r>
            <a:r>
              <a:rPr lang="en-US" sz="2000" i="1" dirty="0">
                <a:latin typeface="Times New Roman" panose="02020603050405020304" pitchFamily="18" charset="0"/>
                <a:cs typeface="Times New Roman" panose="02020603050405020304" pitchFamily="18" charset="0"/>
              </a:rPr>
              <a:t>Exclusive contract </a:t>
            </a:r>
            <a:r>
              <a:rPr lang="en-US" sz="2000" dirty="0">
                <a:latin typeface="Times New Roman" panose="02020603050405020304" pitchFamily="18" charset="0"/>
                <a:cs typeface="Times New Roman" panose="02020603050405020304" pitchFamily="18" charset="0"/>
              </a:rPr>
              <a:t>with Roux anesthesiology group by East Jefferson Hospital</a:t>
            </a:r>
          </a:p>
          <a:p>
            <a:pPr lvl="1"/>
            <a:r>
              <a:rPr lang="en-US" sz="2000" dirty="0">
                <a:latin typeface="Times New Roman" panose="02020603050405020304" pitchFamily="18" charset="0"/>
                <a:cs typeface="Times New Roman" panose="02020603050405020304" pitchFamily="18" charset="0"/>
              </a:rPr>
              <a:t>Consumer view: </a:t>
            </a:r>
            <a:r>
              <a:rPr lang="en-US" sz="2000" i="1" dirty="0">
                <a:latin typeface="Times New Roman" panose="02020603050405020304" pitchFamily="18" charset="0"/>
                <a:cs typeface="Times New Roman" panose="02020603050405020304" pitchFamily="18" charset="0"/>
              </a:rPr>
              <a:t>Tie-in </a:t>
            </a:r>
            <a:r>
              <a:rPr lang="en-US" sz="2000" dirty="0">
                <a:latin typeface="Times New Roman" panose="02020603050405020304" pitchFamily="18" charset="0"/>
                <a:cs typeface="Times New Roman" panose="02020603050405020304" pitchFamily="18" charset="0"/>
              </a:rPr>
              <a:t>of anesthesiology to hospital services</a:t>
            </a:r>
          </a:p>
          <a:p>
            <a:pPr eaLnBrk="1" hangingPunct="1">
              <a:lnSpc>
                <a:spcPct val="90000"/>
              </a:lnSpc>
            </a:pPr>
            <a:r>
              <a:rPr lang="en-US" sz="2400" dirty="0">
                <a:latin typeface="Times New Roman" panose="02020603050405020304" pitchFamily="18" charset="0"/>
                <a:cs typeface="Times New Roman" panose="02020603050405020304" pitchFamily="18" charset="0"/>
              </a:rPr>
              <a:t>Court applies the per se rule and rejects liability on the facts</a:t>
            </a:r>
          </a:p>
          <a:p>
            <a:pPr lvl="1"/>
            <a:r>
              <a:rPr lang="en-US" sz="2000" b="1" dirty="0">
                <a:latin typeface="Times New Roman" panose="02020603050405020304" pitchFamily="18" charset="0"/>
                <a:cs typeface="Times New Roman" panose="02020603050405020304" pitchFamily="18" charset="0"/>
              </a:rPr>
              <a:t>Finds 2 separate product tied together</a:t>
            </a:r>
          </a:p>
          <a:p>
            <a:pPr lvl="2"/>
            <a:r>
              <a:rPr lang="en-US" sz="1800" dirty="0">
                <a:solidFill>
                  <a:srgbClr val="C00000"/>
                </a:solidFill>
                <a:latin typeface="Times New Roman" panose="02020603050405020304" pitchFamily="18" charset="0"/>
                <a:cs typeface="Times New Roman" panose="02020603050405020304" pitchFamily="18" charset="0"/>
              </a:rPr>
              <a:t>Court finds that operating room and anesthesiology are separate products</a:t>
            </a:r>
          </a:p>
          <a:p>
            <a:pPr lvl="2"/>
            <a:r>
              <a:rPr lang="en-US" sz="1800" dirty="0">
                <a:latin typeface="Times New Roman" panose="02020603050405020304" pitchFamily="18" charset="0"/>
                <a:cs typeface="Times New Roman" panose="02020603050405020304" pitchFamily="18" charset="0"/>
              </a:rPr>
              <a:t>Separate products inferred mainly from frequent unbundling in other competitive markets. </a:t>
            </a:r>
          </a:p>
          <a:p>
            <a:pPr lvl="1"/>
            <a:r>
              <a:rPr lang="en-US" sz="2000" b="1" dirty="0">
                <a:latin typeface="Times New Roman" panose="02020603050405020304" pitchFamily="18" charset="0"/>
                <a:cs typeface="Times New Roman" panose="02020603050405020304" pitchFamily="18" charset="0"/>
              </a:rPr>
              <a:t>But finds market power </a:t>
            </a:r>
            <a:r>
              <a:rPr lang="en-US" sz="2000" b="1" u="sng" dirty="0">
                <a:latin typeface="Times New Roman" panose="02020603050405020304" pitchFamily="18" charset="0"/>
                <a:cs typeface="Times New Roman" panose="02020603050405020304" pitchFamily="18" charset="0"/>
              </a:rPr>
              <a:t>insufficient</a:t>
            </a:r>
            <a:r>
              <a:rPr lang="en-US" sz="2000" b="1" dirty="0">
                <a:latin typeface="Times New Roman" panose="02020603050405020304" pitchFamily="18" charset="0"/>
                <a:cs typeface="Times New Roman" panose="02020603050405020304" pitchFamily="18" charset="0"/>
              </a:rPr>
              <a:t> for “forcing”</a:t>
            </a:r>
            <a:endParaRPr lang="en-US" sz="1800" dirty="0">
              <a:solidFill>
                <a:srgbClr val="C00000"/>
              </a:solidFill>
              <a:latin typeface="Times New Roman" panose="02020603050405020304" pitchFamily="18" charset="0"/>
              <a:cs typeface="Times New Roman" panose="02020603050405020304" pitchFamily="18" charset="0"/>
            </a:endParaRPr>
          </a:p>
          <a:p>
            <a:pPr lvl="1"/>
            <a:r>
              <a:rPr lang="en-US" sz="2000" b="1" dirty="0">
                <a:latin typeface="Times New Roman" panose="02020603050405020304" pitchFamily="18" charset="0"/>
                <a:cs typeface="Times New Roman" panose="02020603050405020304" pitchFamily="18" charset="0"/>
              </a:rPr>
              <a:t>Substantial foreclosure in tied product market not reached</a:t>
            </a:r>
          </a:p>
          <a:p>
            <a:pPr lvl="2"/>
            <a:r>
              <a:rPr lang="en-US" sz="1800" dirty="0">
                <a:latin typeface="Times New Roman" panose="02020603050405020304" pitchFamily="18" charset="0"/>
                <a:cs typeface="Times New Roman" panose="02020603050405020304" pitchFamily="18" charset="0"/>
              </a:rPr>
              <a:t>Rationale: If tying applied only to (say) a single purchaser, this would not lead to foreclosure </a:t>
            </a:r>
          </a:p>
          <a:p>
            <a:pPr lvl="2"/>
            <a:r>
              <a:rPr lang="en-US" sz="1800" dirty="0">
                <a:solidFill>
                  <a:srgbClr val="C00000"/>
                </a:solidFill>
                <a:latin typeface="Times New Roman" panose="02020603050405020304" pitchFamily="18" charset="0"/>
                <a:cs typeface="Times New Roman" panose="02020603050405020304" pitchFamily="18" charset="0"/>
              </a:rPr>
              <a:t>No need to reach this since </a:t>
            </a:r>
            <a:r>
              <a:rPr lang="en-US" sz="1800" dirty="0" err="1">
                <a:solidFill>
                  <a:srgbClr val="C00000"/>
                </a:solidFill>
                <a:latin typeface="Times New Roman" panose="02020603050405020304" pitchFamily="18" charset="0"/>
                <a:cs typeface="Times New Roman" panose="02020603050405020304" pitchFamily="18" charset="0"/>
              </a:rPr>
              <a:t>EJ</a:t>
            </a:r>
            <a:r>
              <a:rPr lang="en-US" sz="1800" dirty="0">
                <a:solidFill>
                  <a:srgbClr val="C00000"/>
                </a:solidFill>
                <a:latin typeface="Times New Roman" panose="02020603050405020304" pitchFamily="18" charset="0"/>
                <a:cs typeface="Times New Roman" panose="02020603050405020304" pitchFamily="18" charset="0"/>
              </a:rPr>
              <a:t> Hospital said to lack market power</a:t>
            </a:r>
          </a:p>
          <a:p>
            <a:pPr marL="457200" lvl="1" indent="0">
              <a:buNone/>
            </a:pPr>
            <a:endParaRPr lang="en-US" sz="2000" dirty="0">
              <a:latin typeface="Times New Roman" panose="02020603050405020304" pitchFamily="18" charset="0"/>
              <a:cs typeface="Times New Roman" panose="02020603050405020304" pitchFamily="18" charset="0"/>
            </a:endParaRPr>
          </a:p>
          <a:p>
            <a:pPr lvl="1"/>
            <a:endParaRPr lang="en-US" sz="2000" dirty="0">
              <a:latin typeface="Times New Roman" panose="02020603050405020304" pitchFamily="18" charset="0"/>
              <a:cs typeface="Times New Roman" panose="02020603050405020304" pitchFamily="18" charset="0"/>
            </a:endParaRPr>
          </a:p>
        </p:txBody>
      </p:sp>
      <p:sp>
        <p:nvSpPr>
          <p:cNvPr id="3" name="Slide Number Placeholder 2">
            <a:extLst>
              <a:ext uri="{FF2B5EF4-FFF2-40B4-BE49-F238E27FC236}">
                <a16:creationId xmlns:a16="http://schemas.microsoft.com/office/drawing/2014/main" id="{014B3473-70CC-48C7-991A-2168DC941CD3}"/>
              </a:ext>
            </a:extLst>
          </p:cNvPr>
          <p:cNvSpPr>
            <a:spLocks noGrp="1"/>
          </p:cNvSpPr>
          <p:nvPr>
            <p:ph type="sldNum" sz="quarter" idx="12"/>
          </p:nvPr>
        </p:nvSpPr>
        <p:spPr/>
        <p:txBody>
          <a:bodyPr/>
          <a:lstStyle/>
          <a:p>
            <a:fld id="{87C73BCF-10A9-4C98-820C-00886F1B0A2E}" type="slidenum">
              <a:rPr lang="en-US" smtClean="0"/>
              <a:t>18</a:t>
            </a:fld>
            <a:endParaRPr lang="en-US"/>
          </a:p>
        </p:txBody>
      </p:sp>
    </p:spTree>
    <p:extLst>
      <p:ext uri="{BB962C8B-B14F-4D97-AF65-F5344CB8AC3E}">
        <p14:creationId xmlns:p14="http://schemas.microsoft.com/office/powerpoint/2010/main" val="824494175"/>
      </p:ext>
    </p:extLst>
  </p:cSld>
  <p:clrMapOvr>
    <a:masterClrMapping/>
  </p:clrMapOvr>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Separate Products Evidence: </a:t>
            </a:r>
            <a:r>
              <a:rPr lang="en-US" dirty="0" err="1"/>
              <a:t>Anesthesiological</a:t>
            </a:r>
            <a:r>
              <a:rPr lang="en-US" dirty="0"/>
              <a:t> Service as Separate from Surgical Service</a:t>
            </a:r>
          </a:p>
        </p:txBody>
      </p:sp>
      <p:sp>
        <p:nvSpPr>
          <p:cNvPr id="3" name="Content Placeholder 2"/>
          <p:cNvSpPr>
            <a:spLocks noGrp="1"/>
          </p:cNvSpPr>
          <p:nvPr>
            <p:ph idx="1"/>
          </p:nvPr>
        </p:nvSpPr>
        <p:spPr/>
        <p:txBody>
          <a:bodyPr>
            <a:normAutofit/>
          </a:bodyPr>
          <a:lstStyle/>
          <a:p>
            <a:r>
              <a:rPr lang="en-US" sz="1800" b="1" i="1" dirty="0">
                <a:solidFill>
                  <a:srgbClr val="C00000"/>
                </a:solidFill>
              </a:rPr>
              <a:t> </a:t>
            </a:r>
            <a:r>
              <a:rPr lang="en-US" sz="2000" b="1" dirty="0">
                <a:solidFill>
                  <a:srgbClr val="C00000"/>
                </a:solidFill>
              </a:rPr>
              <a:t>“No tying arrangement can exist unless there is a sufficient demand for the purchase of </a:t>
            </a:r>
            <a:r>
              <a:rPr lang="en-US" sz="2000" b="1" dirty="0" err="1">
                <a:solidFill>
                  <a:srgbClr val="C00000"/>
                </a:solidFill>
              </a:rPr>
              <a:t>anesthesiological</a:t>
            </a:r>
            <a:r>
              <a:rPr lang="en-US" sz="2000" b="1" dirty="0">
                <a:solidFill>
                  <a:srgbClr val="C00000"/>
                </a:solidFill>
              </a:rPr>
              <a:t> services separate from hospital services to identify a distinct product market in which it is </a:t>
            </a:r>
            <a:r>
              <a:rPr lang="en-US" sz="2000" b="1" u="sng" dirty="0">
                <a:solidFill>
                  <a:srgbClr val="C00000"/>
                </a:solidFill>
              </a:rPr>
              <a:t>efficient</a:t>
            </a:r>
            <a:r>
              <a:rPr lang="en-US" sz="2000" b="1" dirty="0">
                <a:solidFill>
                  <a:srgbClr val="C00000"/>
                </a:solidFill>
              </a:rPr>
              <a:t> to offer </a:t>
            </a:r>
            <a:r>
              <a:rPr lang="en-US" sz="2000" b="1" dirty="0" err="1">
                <a:solidFill>
                  <a:srgbClr val="C00000"/>
                </a:solidFill>
              </a:rPr>
              <a:t>anesthesiological</a:t>
            </a:r>
            <a:r>
              <a:rPr lang="en-US" sz="2000" b="1" dirty="0">
                <a:solidFill>
                  <a:srgbClr val="C00000"/>
                </a:solidFill>
              </a:rPr>
              <a:t> services separately from hospital services.</a:t>
            </a:r>
            <a:r>
              <a:rPr lang="en-US" sz="2000" b="1" baseline="30000" dirty="0">
                <a:solidFill>
                  <a:srgbClr val="C00000"/>
                </a:solidFill>
              </a:rPr>
              <a:t>” </a:t>
            </a:r>
            <a:r>
              <a:rPr lang="en-US" sz="2000" b="1" i="1" dirty="0">
                <a:solidFill>
                  <a:srgbClr val="00B0F0"/>
                </a:solidFill>
              </a:rPr>
              <a:t>(p.1005)</a:t>
            </a:r>
            <a:endParaRPr lang="en-US" sz="2000" b="1" baseline="30000" dirty="0">
              <a:solidFill>
                <a:srgbClr val="00B0F0"/>
              </a:solidFill>
            </a:endParaRPr>
          </a:p>
          <a:p>
            <a:r>
              <a:rPr lang="en-US" sz="2000" dirty="0"/>
              <a:t>Facts </a:t>
            </a:r>
          </a:p>
          <a:p>
            <a:pPr lvl="1"/>
            <a:r>
              <a:rPr lang="en-US" sz="1800" dirty="0"/>
              <a:t>There is </a:t>
            </a:r>
            <a:r>
              <a:rPr lang="en-US" sz="1800" dirty="0">
                <a:solidFill>
                  <a:srgbClr val="C00000"/>
                </a:solidFill>
              </a:rPr>
              <a:t>no impediment </a:t>
            </a:r>
            <a:r>
              <a:rPr lang="en-US" sz="1800" dirty="0"/>
              <a:t>to providing the </a:t>
            </a:r>
            <a:r>
              <a:rPr lang="en-US" sz="1800" dirty="0" err="1"/>
              <a:t>anesthesiological</a:t>
            </a:r>
            <a:r>
              <a:rPr lang="en-US" sz="1800" dirty="0"/>
              <a:t> component separately from the other services offered in the hospital package, and </a:t>
            </a:r>
            <a:r>
              <a:rPr lang="en-US" sz="1800" dirty="0" err="1"/>
              <a:t>anesthesiological</a:t>
            </a:r>
            <a:r>
              <a:rPr lang="en-US" sz="1800" dirty="0"/>
              <a:t> services are provided separately by numerous other hospitals</a:t>
            </a:r>
          </a:p>
          <a:p>
            <a:pPr lvl="1"/>
            <a:r>
              <a:rPr lang="en-US" sz="1800" dirty="0" err="1"/>
              <a:t>Anesthesiological</a:t>
            </a:r>
            <a:r>
              <a:rPr lang="en-US" sz="1800" dirty="0"/>
              <a:t> services are billed separately from hospital services</a:t>
            </a:r>
          </a:p>
          <a:p>
            <a:pPr lvl="1"/>
            <a:r>
              <a:rPr lang="en-US" sz="1800" dirty="0"/>
              <a:t>Patients or surgeons often request specific anesthesiologists to come to a hospital and provide anesthesia</a:t>
            </a:r>
          </a:p>
          <a:p>
            <a:pPr lvl="1"/>
            <a:r>
              <a:rPr lang="en-US" sz="1800" dirty="0"/>
              <a:t>The hospital required purchases from Roux even though other anesthesiologists were available and </a:t>
            </a:r>
            <a:br>
              <a:rPr lang="en-US" sz="1800" dirty="0"/>
            </a:br>
            <a:r>
              <a:rPr lang="en-US" sz="1800" dirty="0"/>
              <a:t>Roux had no objection to their receiving staff privileges at East Jefferson</a:t>
            </a:r>
          </a:p>
          <a:p>
            <a:pPr lvl="1"/>
            <a:r>
              <a:rPr lang="en-US" sz="1800" dirty="0"/>
              <a:t>In addition, there was no testimony that patients or their surgeons do not differentiate between </a:t>
            </a:r>
            <a:r>
              <a:rPr lang="en-US" sz="1800" dirty="0" err="1"/>
              <a:t>anesthesiological</a:t>
            </a:r>
            <a:r>
              <a:rPr lang="en-US" sz="1800" dirty="0"/>
              <a:t> services and hospital services when making purchasing decisions</a:t>
            </a:r>
          </a:p>
        </p:txBody>
      </p:sp>
      <p:sp>
        <p:nvSpPr>
          <p:cNvPr id="4" name="Slide Number Placeholder 3"/>
          <p:cNvSpPr>
            <a:spLocks noGrp="1"/>
          </p:cNvSpPr>
          <p:nvPr>
            <p:ph type="sldNum" sz="quarter" idx="12"/>
          </p:nvPr>
        </p:nvSpPr>
        <p:spPr>
          <a:xfrm>
            <a:off x="8610600" y="6310312"/>
            <a:ext cx="2743200" cy="365125"/>
          </a:xfrm>
        </p:spPr>
        <p:txBody>
          <a:bodyPr/>
          <a:lstStyle/>
          <a:p>
            <a:fld id="{B76A2FD4-C39A-4DF5-9018-0E50141DC318}" type="slidenum">
              <a:rPr lang="en-US" altLang="en-US" smtClean="0"/>
              <a:t>19</a:t>
            </a:fld>
            <a:endParaRPr lang="en-US" altLang="en-US"/>
          </a:p>
        </p:txBody>
      </p:sp>
    </p:spTree>
    <p:extLst>
      <p:ext uri="{BB962C8B-B14F-4D97-AF65-F5344CB8AC3E}">
        <p14:creationId xmlns:p14="http://schemas.microsoft.com/office/powerpoint/2010/main" val="428952360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8D3837-4CDF-4C97-98DE-3268AC078A47}"/>
              </a:ext>
            </a:extLst>
          </p:cNvPr>
          <p:cNvSpPr>
            <a:spLocks noGrp="1"/>
          </p:cNvSpPr>
          <p:nvPr>
            <p:ph type="title"/>
          </p:nvPr>
        </p:nvSpPr>
        <p:spPr>
          <a:xfrm>
            <a:off x="838200" y="365126"/>
            <a:ext cx="10515600" cy="1105456"/>
          </a:xfrm>
        </p:spPr>
        <p:txBody>
          <a:bodyPr>
            <a:normAutofit/>
          </a:bodyPr>
          <a:lstStyle/>
          <a:p>
            <a:r>
              <a:rPr lang="en-US" dirty="0">
                <a:latin typeface="Times New Roman" panose="02020603050405020304" pitchFamily="18" charset="0"/>
                <a:cs typeface="Times New Roman" panose="02020603050405020304" pitchFamily="18" charset="0"/>
              </a:rPr>
              <a:t>What is Tying</a:t>
            </a:r>
          </a:p>
        </p:txBody>
      </p:sp>
      <p:sp>
        <p:nvSpPr>
          <p:cNvPr id="3" name="Content Placeholder 2">
            <a:extLst>
              <a:ext uri="{FF2B5EF4-FFF2-40B4-BE49-F238E27FC236}">
                <a16:creationId xmlns:a16="http://schemas.microsoft.com/office/drawing/2014/main" id="{FBC027EE-C8E9-4BC6-9449-E5DBA74DE242}"/>
              </a:ext>
            </a:extLst>
          </p:cNvPr>
          <p:cNvSpPr>
            <a:spLocks noGrp="1"/>
          </p:cNvSpPr>
          <p:nvPr>
            <p:ph idx="1"/>
          </p:nvPr>
        </p:nvSpPr>
        <p:spPr>
          <a:xfrm>
            <a:off x="838200" y="1333500"/>
            <a:ext cx="8582025" cy="5372100"/>
          </a:xfrm>
        </p:spPr>
        <p:txBody>
          <a:bodyPr>
            <a:normAutofit fontScale="70000" lnSpcReduction="20000"/>
          </a:bodyPr>
          <a:lstStyle/>
          <a:p>
            <a:r>
              <a:rPr lang="en-US" dirty="0">
                <a:latin typeface="Times New Roman" panose="02020603050405020304" pitchFamily="18" charset="0"/>
                <a:cs typeface="Times New Roman" panose="02020603050405020304" pitchFamily="18" charset="0"/>
              </a:rPr>
              <a:t>“[A] tying arrangement may be defined as an agreement by a party to sell one product but only on the condition that the buyer also purchases a different (or tied) product, or at least agrees that he will not purchase that product from any other supplier.” </a:t>
            </a:r>
            <a:r>
              <a:rPr lang="en-US" i="1" dirty="0">
                <a:latin typeface="Times New Roman" panose="02020603050405020304" pitchFamily="18" charset="0"/>
                <a:cs typeface="Times New Roman" panose="02020603050405020304" pitchFamily="18" charset="0"/>
              </a:rPr>
              <a:t>Northern Pacific </a:t>
            </a:r>
            <a:r>
              <a:rPr lang="en-US" dirty="0">
                <a:latin typeface="Times New Roman" panose="02020603050405020304" pitchFamily="18" charset="0"/>
                <a:cs typeface="Times New Roman" panose="02020603050405020304" pitchFamily="18" charset="0"/>
              </a:rPr>
              <a:t>(1958)</a:t>
            </a:r>
          </a:p>
          <a:p>
            <a:pPr lvl="1"/>
            <a:r>
              <a:rPr lang="en-US" dirty="0">
                <a:latin typeface="Times New Roman" panose="02020603050405020304" pitchFamily="18" charset="0"/>
                <a:cs typeface="Times New Roman" panose="02020603050405020304" pitchFamily="18" charset="0"/>
              </a:rPr>
              <a:t>The usual form of a tying arrangement is “I will sell you Product A, but only if you also buy Product Y from me.” </a:t>
            </a:r>
          </a:p>
          <a:p>
            <a:pPr lvl="2"/>
            <a:r>
              <a:rPr lang="en-US" dirty="0">
                <a:solidFill>
                  <a:srgbClr val="C00000"/>
                </a:solidFill>
                <a:latin typeface="Times New Roman" panose="02020603050405020304" pitchFamily="18" charset="0"/>
                <a:cs typeface="Times New Roman" panose="02020603050405020304" pitchFamily="18" charset="0"/>
              </a:rPr>
              <a:t>Product A, which is called the </a:t>
            </a:r>
            <a:r>
              <a:rPr lang="en-US" i="1" dirty="0">
                <a:solidFill>
                  <a:srgbClr val="C00000"/>
                </a:solidFill>
                <a:latin typeface="Times New Roman" panose="02020603050405020304" pitchFamily="18" charset="0"/>
                <a:cs typeface="Times New Roman" panose="02020603050405020304" pitchFamily="18" charset="0"/>
              </a:rPr>
              <a:t>tying product</a:t>
            </a:r>
            <a:r>
              <a:rPr lang="en-US" dirty="0">
                <a:solidFill>
                  <a:srgbClr val="C00000"/>
                </a:solidFill>
                <a:latin typeface="Times New Roman" panose="02020603050405020304" pitchFamily="18" charset="0"/>
                <a:cs typeface="Times New Roman" panose="02020603050405020304" pitchFamily="18" charset="0"/>
              </a:rPr>
              <a:t>, is the product that the customer wants to buy from the seller</a:t>
            </a:r>
          </a:p>
          <a:p>
            <a:pPr lvl="2"/>
            <a:r>
              <a:rPr lang="en-US" dirty="0">
                <a:solidFill>
                  <a:srgbClr val="C00000"/>
                </a:solidFill>
                <a:latin typeface="Times New Roman" panose="02020603050405020304" pitchFamily="18" charset="0"/>
                <a:cs typeface="Times New Roman" panose="02020603050405020304" pitchFamily="18" charset="0"/>
              </a:rPr>
              <a:t>Product Y, which is call the </a:t>
            </a:r>
            <a:r>
              <a:rPr lang="en-US" i="1" dirty="0">
                <a:solidFill>
                  <a:srgbClr val="C00000"/>
                </a:solidFill>
                <a:latin typeface="Times New Roman" panose="02020603050405020304" pitchFamily="18" charset="0"/>
                <a:cs typeface="Times New Roman" panose="02020603050405020304" pitchFamily="18" charset="0"/>
              </a:rPr>
              <a:t>tied product</a:t>
            </a:r>
            <a:r>
              <a:rPr lang="en-US" dirty="0">
                <a:solidFill>
                  <a:srgbClr val="C00000"/>
                </a:solidFill>
                <a:latin typeface="Times New Roman" panose="02020603050405020304" pitchFamily="18" charset="0"/>
                <a:cs typeface="Times New Roman" panose="02020603050405020304" pitchFamily="18" charset="0"/>
              </a:rPr>
              <a:t>, is the product that the customer does not want to buy, or at least does not want to buy from the seller.</a:t>
            </a:r>
          </a:p>
          <a:p>
            <a:r>
              <a:rPr lang="en-US" dirty="0">
                <a:latin typeface="Times New Roman" panose="02020603050405020304" pitchFamily="18" charset="0"/>
                <a:cs typeface="Times New Roman" panose="02020603050405020304" pitchFamily="18" charset="0"/>
              </a:rPr>
              <a:t>Tying may be contractual (“bolted together), technological (welded together”), or “economic”</a:t>
            </a:r>
          </a:p>
          <a:p>
            <a:pPr lvl="1"/>
            <a:r>
              <a:rPr lang="en-US" dirty="0">
                <a:solidFill>
                  <a:srgbClr val="C00000"/>
                </a:solidFill>
                <a:latin typeface="Times New Roman" panose="02020603050405020304" pitchFamily="18" charset="0"/>
                <a:cs typeface="Times New Roman" panose="02020603050405020304" pitchFamily="18" charset="0"/>
              </a:rPr>
              <a:t>Contracts:</a:t>
            </a:r>
            <a:r>
              <a:rPr lang="en-US" dirty="0">
                <a:latin typeface="Times New Roman" panose="02020603050405020304" pitchFamily="18" charset="0"/>
                <a:cs typeface="Times New Roman" panose="02020603050405020304" pitchFamily="18" charset="0"/>
              </a:rPr>
              <a:t> Auto repair parts for Toyota’s must be bought from Toyota, not aftermarket</a:t>
            </a:r>
          </a:p>
          <a:p>
            <a:pPr lvl="1"/>
            <a:r>
              <a:rPr lang="en-US" dirty="0">
                <a:latin typeface="Times New Roman" panose="02020603050405020304" pitchFamily="18" charset="0"/>
                <a:cs typeface="Times New Roman" panose="02020603050405020304" pitchFamily="18" charset="0"/>
              </a:rPr>
              <a:t>Technological:  In 1998, Internet Explorer could not be removed from Windows</a:t>
            </a:r>
          </a:p>
          <a:p>
            <a:pPr lvl="1"/>
            <a:r>
              <a:rPr lang="en-US" dirty="0">
                <a:solidFill>
                  <a:srgbClr val="C00000"/>
                </a:solidFill>
                <a:latin typeface="Times New Roman" panose="02020603050405020304" pitchFamily="18" charset="0"/>
                <a:cs typeface="Times New Roman" panose="02020603050405020304" pitchFamily="18" charset="0"/>
              </a:rPr>
              <a:t>Economic: </a:t>
            </a:r>
            <a:r>
              <a:rPr lang="en-US" dirty="0">
                <a:latin typeface="Times New Roman" panose="02020603050405020304" pitchFamily="18" charset="0"/>
                <a:cs typeface="Times New Roman" panose="02020603050405020304" pitchFamily="18" charset="0"/>
              </a:rPr>
              <a:t>Discount for bundle that makes it </a:t>
            </a:r>
            <a:r>
              <a:rPr lang="en-US" i="1" dirty="0">
                <a:latin typeface="Times New Roman" panose="02020603050405020304" pitchFamily="18" charset="0"/>
                <a:cs typeface="Times New Roman" panose="02020603050405020304" pitchFamily="18" charset="0"/>
              </a:rPr>
              <a:t>irrational </a:t>
            </a:r>
            <a:r>
              <a:rPr lang="en-US" dirty="0">
                <a:latin typeface="Times New Roman" panose="02020603050405020304" pitchFamily="18" charset="0"/>
                <a:cs typeface="Times New Roman" panose="02020603050405020304" pitchFamily="18" charset="0"/>
              </a:rPr>
              <a:t>to purchase only one component (e.g., Washer Price = $400, Dryer Price = $400, Washer + Dryer Bundle Price = $425)</a:t>
            </a:r>
          </a:p>
          <a:p>
            <a:pPr marL="914400" lvl="2" indent="0">
              <a:buNone/>
            </a:pPr>
            <a:endParaRPr lang="en-US" dirty="0">
              <a:latin typeface="Times New Roman" panose="02020603050405020304" pitchFamily="18" charset="0"/>
              <a:cs typeface="Times New Roman" panose="02020603050405020304" pitchFamily="18" charset="0"/>
            </a:endParaRPr>
          </a:p>
          <a:p>
            <a:r>
              <a:rPr lang="en-US" dirty="0">
                <a:latin typeface="Times New Roman" panose="02020603050405020304" pitchFamily="18" charset="0"/>
                <a:cs typeface="Times New Roman" panose="02020603050405020304" pitchFamily="18" charset="0"/>
              </a:rPr>
              <a:t>“Mixed bundling: (sometimes called “bundle discounts” or “bundle rebates”)</a:t>
            </a:r>
          </a:p>
          <a:p>
            <a:pPr lvl="1"/>
            <a:r>
              <a:rPr lang="en-US" dirty="0">
                <a:latin typeface="Times New Roman" panose="02020603050405020304" pitchFamily="18" charset="0"/>
                <a:cs typeface="Times New Roman" panose="02020603050405020304" pitchFamily="18" charset="0"/>
              </a:rPr>
              <a:t>Includes economic ties, but less extreme</a:t>
            </a:r>
          </a:p>
          <a:p>
            <a:pPr lvl="1"/>
            <a:r>
              <a:rPr lang="en-US" dirty="0">
                <a:latin typeface="Times New Roman" panose="02020603050405020304" pitchFamily="18" charset="0"/>
                <a:cs typeface="Times New Roman" panose="02020603050405020304" pitchFamily="18" charset="0"/>
              </a:rPr>
              <a:t>Each of the </a:t>
            </a:r>
            <a:r>
              <a:rPr lang="en-US" sz="2600" dirty="0">
                <a:latin typeface="Times New Roman" panose="02020603050405020304" pitchFamily="18" charset="0"/>
                <a:cs typeface="Times New Roman" panose="02020603050405020304" pitchFamily="18" charset="0"/>
              </a:rPr>
              <a:t>products in the bundle is available separately, but when purchased together in the bundle at available at a discount compared to the sum of the individual </a:t>
            </a:r>
            <a:r>
              <a:rPr lang="en-US" sz="2600" i="1" dirty="0">
                <a:latin typeface="Times New Roman" panose="02020603050405020304" pitchFamily="18" charset="0"/>
                <a:cs typeface="Times New Roman" panose="02020603050405020304" pitchFamily="18" charset="0"/>
              </a:rPr>
              <a:t>(“unbundled</a:t>
            </a:r>
            <a:r>
              <a:rPr lang="en-US" sz="2600" dirty="0">
                <a:latin typeface="Times New Roman" panose="02020603050405020304" pitchFamily="18" charset="0"/>
                <a:cs typeface="Times New Roman" panose="02020603050405020304" pitchFamily="18" charset="0"/>
              </a:rPr>
              <a:t>”) prices</a:t>
            </a:r>
          </a:p>
        </p:txBody>
      </p:sp>
      <p:sp>
        <p:nvSpPr>
          <p:cNvPr id="4" name="Content Placeholder 6">
            <a:extLst>
              <a:ext uri="{FF2B5EF4-FFF2-40B4-BE49-F238E27FC236}">
                <a16:creationId xmlns:a16="http://schemas.microsoft.com/office/drawing/2014/main" id="{62AB73BD-DB52-4417-857F-360D11B6CC06}"/>
              </a:ext>
            </a:extLst>
          </p:cNvPr>
          <p:cNvSpPr txBox="1">
            <a:spLocks/>
          </p:cNvSpPr>
          <p:nvPr/>
        </p:nvSpPr>
        <p:spPr>
          <a:xfrm>
            <a:off x="9525000" y="5236762"/>
            <a:ext cx="1285875" cy="341632"/>
          </a:xfrm>
          <a:prstGeom prst="rect">
            <a:avLst/>
          </a:prstGeom>
          <a:noFill/>
          <a:ln w="38100">
            <a:solidFill>
              <a:srgbClr val="0070C0"/>
            </a:solidFill>
          </a:ln>
        </p:spPr>
        <p:txBody>
          <a:bodyPr wrap="square" rtlCol="0">
            <a:sp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Font typeface="Arial" panose="020B0604020202020204" pitchFamily="34" charset="0"/>
              <a:buNone/>
            </a:pPr>
            <a:r>
              <a:rPr lang="en-US" sz="1800" b="1" dirty="0">
                <a:solidFill>
                  <a:srgbClr val="0070C0"/>
                </a:solidFill>
              </a:rPr>
              <a:t>Topic 26</a:t>
            </a:r>
          </a:p>
        </p:txBody>
      </p:sp>
      <p:cxnSp>
        <p:nvCxnSpPr>
          <p:cNvPr id="5" name="Straight Arrow Connector 4">
            <a:extLst>
              <a:ext uri="{FF2B5EF4-FFF2-40B4-BE49-F238E27FC236}">
                <a16:creationId xmlns:a16="http://schemas.microsoft.com/office/drawing/2014/main" id="{1AE664A4-2E73-430C-BF25-CE31943AAFEA}"/>
              </a:ext>
            </a:extLst>
          </p:cNvPr>
          <p:cNvCxnSpPr>
            <a:cxnSpLocks/>
          </p:cNvCxnSpPr>
          <p:nvPr/>
        </p:nvCxnSpPr>
        <p:spPr>
          <a:xfrm flipH="1">
            <a:off x="8915827" y="5407578"/>
            <a:ext cx="504398" cy="233844"/>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7" name="Slide Number Placeholder 6">
            <a:extLst>
              <a:ext uri="{FF2B5EF4-FFF2-40B4-BE49-F238E27FC236}">
                <a16:creationId xmlns:a16="http://schemas.microsoft.com/office/drawing/2014/main" id="{5459D98B-07FA-4BD2-94B1-B6C095F3364A}"/>
              </a:ext>
            </a:extLst>
          </p:cNvPr>
          <p:cNvSpPr>
            <a:spLocks noGrp="1"/>
          </p:cNvSpPr>
          <p:nvPr>
            <p:ph type="sldNum" sz="quarter" idx="12"/>
          </p:nvPr>
        </p:nvSpPr>
        <p:spPr/>
        <p:txBody>
          <a:bodyPr/>
          <a:lstStyle/>
          <a:p>
            <a:fld id="{87C73BCF-10A9-4C98-820C-00886F1B0A2E}" type="slidenum">
              <a:rPr lang="en-US" smtClean="0"/>
              <a:t>2</a:t>
            </a:fld>
            <a:endParaRPr lang="en-US"/>
          </a:p>
        </p:txBody>
      </p:sp>
    </p:spTree>
    <p:extLst>
      <p:ext uri="{BB962C8B-B14F-4D97-AF65-F5344CB8AC3E}">
        <p14:creationId xmlns:p14="http://schemas.microsoft.com/office/powerpoint/2010/main" val="356039928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dirty="0"/>
              <a:t>Market Power Evidence: East Jeff. Hospital Lacks Sufficient Market Power to “Force”</a:t>
            </a:r>
            <a:r>
              <a:rPr lang="en-US" sz="2000" i="1" dirty="0">
                <a:solidFill>
                  <a:srgbClr val="00B0F0"/>
                </a:solidFill>
              </a:rPr>
              <a:t>(p. 1008)</a:t>
            </a:r>
            <a:br>
              <a:rPr lang="en-US" dirty="0"/>
            </a:br>
            <a:endParaRPr lang="en-US" dirty="0"/>
          </a:p>
        </p:txBody>
      </p:sp>
      <p:sp>
        <p:nvSpPr>
          <p:cNvPr id="3" name="Content Placeholder 2"/>
          <p:cNvSpPr>
            <a:spLocks noGrp="1"/>
          </p:cNvSpPr>
          <p:nvPr>
            <p:ph idx="1"/>
          </p:nvPr>
        </p:nvSpPr>
        <p:spPr>
          <a:xfrm>
            <a:off x="828773" y="1825624"/>
            <a:ext cx="10515600" cy="4744857"/>
          </a:xfrm>
        </p:spPr>
        <p:txBody>
          <a:bodyPr>
            <a:normAutofit/>
          </a:bodyPr>
          <a:lstStyle/>
          <a:p>
            <a:r>
              <a:rPr lang="en-US" sz="2000" dirty="0"/>
              <a:t>Insufficient evidence on market power and therefore on forcing (i.e., no coercion)</a:t>
            </a:r>
          </a:p>
          <a:p>
            <a:r>
              <a:rPr lang="en-US" sz="2000" dirty="0"/>
              <a:t>Cited evidence</a:t>
            </a:r>
          </a:p>
          <a:p>
            <a:pPr lvl="1"/>
            <a:r>
              <a:rPr lang="en-US" sz="1800" dirty="0"/>
              <a:t>70% of patients in Jefferson Parish go to other hospitals </a:t>
            </a:r>
          </a:p>
          <a:p>
            <a:pPr lvl="1"/>
            <a:r>
              <a:rPr lang="en-US" sz="1800" dirty="0"/>
              <a:t>Every patient undergoing surgery “needs” anesthesiology services</a:t>
            </a:r>
          </a:p>
          <a:p>
            <a:pPr lvl="1"/>
            <a:r>
              <a:rPr lang="en-US" sz="1800" dirty="0"/>
              <a:t>No evidence patients were “forced” to take unwanted services</a:t>
            </a:r>
          </a:p>
          <a:p>
            <a:r>
              <a:rPr lang="en-US" sz="2000" dirty="0"/>
              <a:t>Other evidence (cited in other sections of the opinion)</a:t>
            </a:r>
          </a:p>
          <a:p>
            <a:pPr lvl="1"/>
            <a:r>
              <a:rPr lang="en-US" sz="1800" dirty="0"/>
              <a:t>“The evidence indicates that some surgeons and patients preferred respondent's services to those of Roux, there is no evidence that any patient who was sophisticated enough to know the difference between two anesthesiologists was not also able to go to a hospital that would provide him with the anesthesiologist of his choice.”</a:t>
            </a:r>
          </a:p>
          <a:p>
            <a:pPr lvl="1"/>
            <a:r>
              <a:rPr lang="en-US" sz="1800" dirty="0"/>
              <a:t>“If, as is likely, </a:t>
            </a:r>
            <a:r>
              <a:rPr lang="en-US" sz="1800" dirty="0">
                <a:solidFill>
                  <a:srgbClr val="C00000"/>
                </a:solidFill>
              </a:rPr>
              <a:t>it is the patient's doctor and not the patient who selects an anesthesiologist, the doctor can simply take the patient elsewhere if he is dissatisfied with Roux. The District Court found that most doctors in the area have staff privileges at more than one hospital.”</a:t>
            </a:r>
          </a:p>
          <a:p>
            <a:pPr lvl="1"/>
            <a:endParaRPr lang="en-US" sz="1800" dirty="0"/>
          </a:p>
          <a:p>
            <a:endParaRPr lang="en-US" sz="2000" dirty="0"/>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20</a:t>
            </a:fld>
            <a:endParaRPr lang="en-US" altLang="en-US"/>
          </a:p>
        </p:txBody>
      </p:sp>
    </p:spTree>
    <p:extLst>
      <p:ext uri="{BB962C8B-B14F-4D97-AF65-F5344CB8AC3E}">
        <p14:creationId xmlns:p14="http://schemas.microsoft.com/office/powerpoint/2010/main" val="215817947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2668DB-0449-4337-9BC6-3DFE4D974FD0}"/>
              </a:ext>
            </a:extLst>
          </p:cNvPr>
          <p:cNvSpPr>
            <a:spLocks noGrp="1"/>
          </p:cNvSpPr>
          <p:nvPr>
            <p:ph type="title"/>
          </p:nvPr>
        </p:nvSpPr>
        <p:spPr/>
        <p:txBody>
          <a:bodyPr>
            <a:normAutofit/>
          </a:bodyPr>
          <a:lstStyle/>
          <a:p>
            <a:pPr algn="ctr"/>
            <a:r>
              <a:rPr lang="en-US" sz="3600" dirty="0">
                <a:latin typeface="Times New Roman" panose="02020603050405020304" pitchFamily="18" charset="0"/>
                <a:cs typeface="Times New Roman" panose="02020603050405020304" pitchFamily="18" charset="0"/>
              </a:rPr>
              <a:t>Further Evolution in the Case Law</a:t>
            </a:r>
          </a:p>
        </p:txBody>
      </p:sp>
      <p:sp>
        <p:nvSpPr>
          <p:cNvPr id="3" name="Text Placeholder 2">
            <a:extLst>
              <a:ext uri="{FF2B5EF4-FFF2-40B4-BE49-F238E27FC236}">
                <a16:creationId xmlns:a16="http://schemas.microsoft.com/office/drawing/2014/main" id="{0B49501F-B5BA-42C1-9727-044811B258E3}"/>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65807836-8844-4B37-9B28-52296B035A6B}"/>
              </a:ext>
            </a:extLst>
          </p:cNvPr>
          <p:cNvSpPr>
            <a:spLocks noGrp="1"/>
          </p:cNvSpPr>
          <p:nvPr>
            <p:ph type="sldNum" sz="quarter" idx="12"/>
          </p:nvPr>
        </p:nvSpPr>
        <p:spPr/>
        <p:txBody>
          <a:bodyPr/>
          <a:lstStyle/>
          <a:p>
            <a:fld id="{87C73BCF-10A9-4C98-820C-00886F1B0A2E}" type="slidenum">
              <a:rPr lang="en-US" smtClean="0"/>
              <a:t>21</a:t>
            </a:fld>
            <a:endParaRPr lang="en-US"/>
          </a:p>
        </p:txBody>
      </p:sp>
    </p:spTree>
    <p:extLst>
      <p:ext uri="{BB962C8B-B14F-4D97-AF65-F5344CB8AC3E}">
        <p14:creationId xmlns:p14="http://schemas.microsoft.com/office/powerpoint/2010/main" val="331551984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FEEA11F-29F5-4EC2-B316-E819EE620349}"/>
              </a:ext>
            </a:extLst>
          </p:cNvPr>
          <p:cNvSpPr>
            <a:spLocks noGrp="1"/>
          </p:cNvSpPr>
          <p:nvPr>
            <p:ph type="title"/>
          </p:nvPr>
        </p:nvSpPr>
        <p:spPr/>
        <p:txBody>
          <a:bodyPr/>
          <a:lstStyle/>
          <a:p>
            <a:pPr algn="ctr"/>
            <a:r>
              <a:rPr lang="en-US" i="1" dirty="0"/>
              <a:t>Microsoft </a:t>
            </a:r>
            <a:r>
              <a:rPr lang="en-US" dirty="0">
                <a:latin typeface="Times New Roman" panose="02020603050405020304" pitchFamily="18" charset="0"/>
                <a:cs typeface="Times New Roman" panose="02020603050405020304" pitchFamily="18" charset="0"/>
              </a:rPr>
              <a:t>(D.C. Cir. 2001) </a:t>
            </a:r>
            <a:r>
              <a:rPr lang="en-US" dirty="0"/>
              <a:t>Tying Analysis: </a:t>
            </a:r>
            <a:br>
              <a:rPr lang="en-US" dirty="0"/>
            </a:br>
            <a:br>
              <a:rPr lang="en-US" dirty="0"/>
            </a:br>
            <a:r>
              <a:rPr lang="en-US" dirty="0"/>
              <a:t>Impact in Tied Product (Browser) Market</a:t>
            </a:r>
          </a:p>
        </p:txBody>
      </p:sp>
      <p:sp>
        <p:nvSpPr>
          <p:cNvPr id="3" name="Text Placeholder 2">
            <a:extLst>
              <a:ext uri="{FF2B5EF4-FFF2-40B4-BE49-F238E27FC236}">
                <a16:creationId xmlns:a16="http://schemas.microsoft.com/office/drawing/2014/main" id="{B5951D73-2DE8-4476-ABD9-FAF772E9F826}"/>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4670075E-F031-4B1C-BA1E-CB1FCB6AAADD}"/>
              </a:ext>
            </a:extLst>
          </p:cNvPr>
          <p:cNvSpPr>
            <a:spLocks noGrp="1"/>
          </p:cNvSpPr>
          <p:nvPr>
            <p:ph type="sldNum" sz="quarter" idx="12"/>
          </p:nvPr>
        </p:nvSpPr>
        <p:spPr/>
        <p:txBody>
          <a:bodyPr/>
          <a:lstStyle/>
          <a:p>
            <a:fld id="{87C73BCF-10A9-4C98-820C-00886F1B0A2E}" type="slidenum">
              <a:rPr lang="en-US" smtClean="0"/>
              <a:t>22</a:t>
            </a:fld>
            <a:endParaRPr lang="en-US"/>
          </a:p>
        </p:txBody>
      </p:sp>
    </p:spTree>
    <p:extLst>
      <p:ext uri="{BB962C8B-B14F-4D97-AF65-F5344CB8AC3E}">
        <p14:creationId xmlns:p14="http://schemas.microsoft.com/office/powerpoint/2010/main" val="217261022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838200" y="257175"/>
            <a:ext cx="7772400" cy="609600"/>
          </a:xfrm>
        </p:spPr>
        <p:txBody>
          <a:bodyPr>
            <a:normAutofit/>
          </a:bodyPr>
          <a:lstStyle/>
          <a:p>
            <a:r>
              <a:rPr lang="en-US" i="1" dirty="0">
                <a:latin typeface="Times New Roman" panose="02020603050405020304" pitchFamily="18" charset="0"/>
                <a:cs typeface="Times New Roman" panose="02020603050405020304" pitchFamily="18" charset="0"/>
              </a:rPr>
              <a:t>Microsoft</a:t>
            </a:r>
            <a:r>
              <a:rPr lang="en-US" dirty="0">
                <a:latin typeface="Times New Roman" panose="02020603050405020304" pitchFamily="18" charset="0"/>
                <a:cs typeface="Times New Roman" panose="02020603050405020304" pitchFamily="18" charset="0"/>
              </a:rPr>
              <a:t>: Tying in Section 1 &amp; Section 2</a:t>
            </a:r>
            <a:endParaRPr lang="en-US" i="1" dirty="0">
              <a:solidFill>
                <a:srgbClr val="00B0F0"/>
              </a:solidFill>
              <a:latin typeface="Times New Roman" panose="02020603050405020304" pitchFamily="18" charset="0"/>
              <a:cs typeface="Times New Roman" panose="02020603050405020304" pitchFamily="18" charset="0"/>
            </a:endParaRPr>
          </a:p>
        </p:txBody>
      </p:sp>
      <p:sp>
        <p:nvSpPr>
          <p:cNvPr id="6147" name="Rectangle 3"/>
          <p:cNvSpPr>
            <a:spLocks noGrp="1" noChangeArrowheads="1"/>
          </p:cNvSpPr>
          <p:nvPr>
            <p:ph type="body" idx="1"/>
          </p:nvPr>
        </p:nvSpPr>
        <p:spPr>
          <a:xfrm>
            <a:off x="329151" y="1028308"/>
            <a:ext cx="8730007" cy="5867400"/>
          </a:xfrm>
        </p:spPr>
        <p:txBody>
          <a:bodyPr>
            <a:noAutofit/>
          </a:bodyPr>
          <a:lstStyle/>
          <a:p>
            <a:pPr>
              <a:lnSpc>
                <a:spcPct val="90000"/>
              </a:lnSpc>
            </a:pPr>
            <a:r>
              <a:rPr lang="en-US" sz="2000" dirty="0">
                <a:latin typeface="Times New Roman" panose="02020603050405020304" pitchFamily="18" charset="0"/>
                <a:cs typeface="Times New Roman" panose="02020603050405020304" pitchFamily="18" charset="0"/>
              </a:rPr>
              <a:t>Microsoft initially contractually tied IE to Windows</a:t>
            </a:r>
          </a:p>
          <a:p>
            <a:pPr>
              <a:lnSpc>
                <a:spcPct val="90000"/>
              </a:lnSpc>
            </a:pPr>
            <a:r>
              <a:rPr lang="en-US" sz="2000" dirty="0">
                <a:latin typeface="Times New Roman" panose="02020603050405020304" pitchFamily="18" charset="0"/>
                <a:cs typeface="Times New Roman" panose="02020603050405020304" pitchFamily="18" charset="0"/>
              </a:rPr>
              <a:t>Microsoft subsequently technologically integrated its operating system and browser. </a:t>
            </a:r>
          </a:p>
          <a:p>
            <a:pPr>
              <a:lnSpc>
                <a:spcPct val="90000"/>
              </a:lnSpc>
            </a:pPr>
            <a:r>
              <a:rPr lang="en-US" sz="2000" dirty="0">
                <a:solidFill>
                  <a:srgbClr val="C00000"/>
                </a:solidFill>
                <a:latin typeface="Times New Roman" panose="02020603050405020304" pitchFamily="18" charset="0"/>
                <a:cs typeface="Times New Roman" panose="02020603050405020304" pitchFamily="18" charset="0"/>
              </a:rPr>
              <a:t>This technological tying was held to be illegal monopolization of OS market) under Section 2</a:t>
            </a:r>
            <a:r>
              <a:rPr lang="en-US" sz="2000" dirty="0">
                <a:latin typeface="Times New Roman" panose="02020603050405020304" pitchFamily="18" charset="0"/>
                <a:cs typeface="Times New Roman" panose="02020603050405020304" pitchFamily="18" charset="0"/>
              </a:rPr>
              <a:t>.  </a:t>
            </a:r>
          </a:p>
          <a:p>
            <a:pPr lvl="1">
              <a:lnSpc>
                <a:spcPct val="90000"/>
              </a:lnSpc>
            </a:pPr>
            <a:r>
              <a:rPr lang="en-US" sz="2000" dirty="0">
                <a:latin typeface="Times New Roman" panose="02020603050405020304" pitchFamily="18" charset="0"/>
                <a:cs typeface="Times New Roman" panose="02020603050405020304" pitchFamily="18" charset="0"/>
              </a:rPr>
              <a:t>Impeded competition between rival browsers and Microsoft operating system. </a:t>
            </a:r>
          </a:p>
          <a:p>
            <a:pPr lvl="1">
              <a:lnSpc>
                <a:spcPct val="90000"/>
              </a:lnSpc>
            </a:pPr>
            <a:r>
              <a:rPr lang="en-US" sz="2000" dirty="0">
                <a:latin typeface="Times New Roman" panose="02020603050405020304" pitchFamily="18" charset="0"/>
                <a:cs typeface="Times New Roman" panose="02020603050405020304" pitchFamily="18" charset="0"/>
              </a:rPr>
              <a:t>No procompetitive justification (with a few limited exceptions).</a:t>
            </a:r>
          </a:p>
          <a:p>
            <a:pPr>
              <a:lnSpc>
                <a:spcPct val="90000"/>
              </a:lnSpc>
            </a:pPr>
            <a:r>
              <a:rPr lang="en-US" sz="2000" dirty="0">
                <a:solidFill>
                  <a:srgbClr val="C00000"/>
                </a:solidFill>
                <a:latin typeface="Times New Roman" panose="02020603050405020304" pitchFamily="18" charset="0"/>
                <a:cs typeface="Times New Roman" panose="02020603050405020304" pitchFamily="18" charset="0"/>
              </a:rPr>
              <a:t>DOJ had a separate tying claim under Section 1 alleging harm in browser market</a:t>
            </a:r>
            <a:r>
              <a:rPr lang="en-US" sz="2000" dirty="0">
                <a:latin typeface="Times New Roman" panose="02020603050405020304" pitchFamily="18" charset="0"/>
                <a:cs typeface="Times New Roman" panose="02020603050405020304" pitchFamily="18" charset="0"/>
              </a:rPr>
              <a:t>:  </a:t>
            </a:r>
          </a:p>
          <a:p>
            <a:pPr lvl="1"/>
            <a:r>
              <a:rPr lang="en-US" sz="2000" dirty="0">
                <a:latin typeface="Times New Roman" panose="02020603050405020304" pitchFamily="18" charset="0"/>
                <a:cs typeface="Times New Roman" panose="02020603050405020304" pitchFamily="18" charset="0"/>
              </a:rPr>
              <a:t>D.C. Cir. Held that per se rule should not apply to platform software because it raised distinctive issues.  Rather government should have to prove an anticompetitive effect to the browser market under </a:t>
            </a:r>
            <a:r>
              <a:rPr lang="en-US" sz="2000" dirty="0" err="1">
                <a:latin typeface="Times New Roman" panose="02020603050405020304" pitchFamily="18" charset="0"/>
                <a:cs typeface="Times New Roman" panose="02020603050405020304" pitchFamily="18" charset="0"/>
              </a:rPr>
              <a:t>ROR</a:t>
            </a:r>
            <a:endParaRPr lang="en-US" sz="2000" dirty="0">
              <a:latin typeface="Times New Roman" panose="02020603050405020304" pitchFamily="18" charset="0"/>
              <a:cs typeface="Times New Roman" panose="02020603050405020304" pitchFamily="18" charset="0"/>
            </a:endParaRPr>
          </a:p>
        </p:txBody>
      </p:sp>
      <p:sp>
        <p:nvSpPr>
          <p:cNvPr id="3" name="Slide Number Placeholder 2">
            <a:extLst>
              <a:ext uri="{FF2B5EF4-FFF2-40B4-BE49-F238E27FC236}">
                <a16:creationId xmlns:a16="http://schemas.microsoft.com/office/drawing/2014/main" id="{0AE5ACFF-AF5D-4827-A489-234C48A309A5}"/>
              </a:ext>
            </a:extLst>
          </p:cNvPr>
          <p:cNvSpPr>
            <a:spLocks noGrp="1"/>
          </p:cNvSpPr>
          <p:nvPr>
            <p:ph type="sldNum" sz="quarter" idx="12"/>
          </p:nvPr>
        </p:nvSpPr>
        <p:spPr/>
        <p:txBody>
          <a:bodyPr/>
          <a:lstStyle/>
          <a:p>
            <a:fld id="{87C73BCF-10A9-4C98-820C-00886F1B0A2E}" type="slidenum">
              <a:rPr lang="en-US" smtClean="0"/>
              <a:t>23</a:t>
            </a:fld>
            <a:endParaRPr lang="en-US"/>
          </a:p>
        </p:txBody>
      </p:sp>
    </p:spTree>
    <p:extLst>
      <p:ext uri="{BB962C8B-B14F-4D97-AF65-F5344CB8AC3E}">
        <p14:creationId xmlns:p14="http://schemas.microsoft.com/office/powerpoint/2010/main" val="73962276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6E81311-B02E-4692-89EC-5A4FA642B823}"/>
              </a:ext>
            </a:extLst>
          </p:cNvPr>
          <p:cNvSpPr>
            <a:spLocks noGrp="1"/>
          </p:cNvSpPr>
          <p:nvPr>
            <p:ph type="title"/>
          </p:nvPr>
        </p:nvSpPr>
        <p:spPr/>
        <p:txBody>
          <a:bodyPr/>
          <a:lstStyle/>
          <a:p>
            <a:r>
              <a:rPr lang="en-US" i="1" dirty="0">
                <a:latin typeface="Times New Roman" panose="02020603050405020304" pitchFamily="18" charset="0"/>
                <a:cs typeface="Times New Roman" panose="02020603050405020304" pitchFamily="18" charset="0"/>
              </a:rPr>
              <a:t>Microsoft </a:t>
            </a:r>
            <a:r>
              <a:rPr lang="en-US" dirty="0">
                <a:latin typeface="Times New Roman" panose="02020603050405020304" pitchFamily="18" charset="0"/>
                <a:cs typeface="Times New Roman" panose="02020603050405020304" pitchFamily="18" charset="0"/>
              </a:rPr>
              <a:t>Section 1 (Tied Mkt for Browsers) Analysis: </a:t>
            </a:r>
            <a:r>
              <a:rPr lang="en-US" i="1" dirty="0">
                <a:latin typeface="Times New Roman" panose="02020603050405020304" pitchFamily="18" charset="0"/>
                <a:cs typeface="Times New Roman" panose="02020603050405020304" pitchFamily="18" charset="0"/>
              </a:rPr>
              <a:t>Summary </a:t>
            </a:r>
            <a:r>
              <a:rPr lang="en-US" sz="2000" i="1" dirty="0">
                <a:solidFill>
                  <a:srgbClr val="00B0F0"/>
                </a:solidFill>
                <a:latin typeface="Times New Roman" panose="02020603050405020304" pitchFamily="18" charset="0"/>
                <a:cs typeface="Times New Roman" panose="02020603050405020304" pitchFamily="18" charset="0"/>
              </a:rPr>
              <a:t>(p. 1020)</a:t>
            </a:r>
            <a:endParaRPr lang="en-US" i="1" dirty="0">
              <a:solidFill>
                <a:srgbClr val="00B0F0"/>
              </a:solidFill>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A9E48BAD-CD44-4825-B87D-C82C0EC2469D}"/>
              </a:ext>
            </a:extLst>
          </p:cNvPr>
          <p:cNvSpPr>
            <a:spLocks noGrp="1"/>
          </p:cNvSpPr>
          <p:nvPr>
            <p:ph idx="1"/>
          </p:nvPr>
        </p:nvSpPr>
        <p:spPr>
          <a:xfrm>
            <a:off x="838200" y="1825625"/>
            <a:ext cx="9086850" cy="4351338"/>
          </a:xfrm>
        </p:spPr>
        <p:txBody>
          <a:bodyPr>
            <a:normAutofit/>
          </a:bodyPr>
          <a:lstStyle/>
          <a:p>
            <a:r>
              <a:rPr lang="en-US" sz="2400" dirty="0">
                <a:latin typeface="Times New Roman" panose="02020603050405020304" pitchFamily="18" charset="0"/>
                <a:cs typeface="Times New Roman" panose="02020603050405020304" pitchFamily="18" charset="0"/>
              </a:rPr>
              <a:t>Held: Per se rule should </a:t>
            </a:r>
            <a:r>
              <a:rPr lang="en-US" sz="2400" i="1" dirty="0">
                <a:latin typeface="Times New Roman" panose="02020603050405020304" pitchFamily="18" charset="0"/>
                <a:cs typeface="Times New Roman" panose="02020603050405020304" pitchFamily="18" charset="0"/>
              </a:rPr>
              <a:t>not </a:t>
            </a:r>
            <a:r>
              <a:rPr lang="en-US" sz="2400" dirty="0">
                <a:latin typeface="Times New Roman" panose="02020603050405020304" pitchFamily="18" charset="0"/>
                <a:cs typeface="Times New Roman" panose="02020603050405020304" pitchFamily="18" charset="0"/>
              </a:rPr>
              <a:t>apply to platform software because it raised distinctive issues.</a:t>
            </a:r>
          </a:p>
          <a:p>
            <a:pPr lvl="1"/>
            <a:r>
              <a:rPr lang="en-US" sz="2000" dirty="0">
                <a:solidFill>
                  <a:srgbClr val="C00000"/>
                </a:solidFill>
                <a:latin typeface="Times New Roman" panose="02020603050405020304" pitchFamily="18" charset="0"/>
                <a:cs typeface="Times New Roman" panose="02020603050405020304" pitchFamily="18" charset="0"/>
              </a:rPr>
              <a:t>Analytic starting point: “But not all ties are bad.”  </a:t>
            </a:r>
            <a:r>
              <a:rPr lang="en-US" sz="2000" i="1" dirty="0">
                <a:solidFill>
                  <a:srgbClr val="00B0F0"/>
                </a:solidFill>
                <a:latin typeface="Times New Roman" panose="02020603050405020304" pitchFamily="18" charset="0"/>
                <a:cs typeface="Times New Roman" panose="02020603050405020304" pitchFamily="18" charset="0"/>
              </a:rPr>
              <a:t>(p.1022)</a:t>
            </a:r>
          </a:p>
          <a:p>
            <a:r>
              <a:rPr lang="en-US" sz="2400" dirty="0">
                <a:latin typeface="Times New Roman" panose="02020603050405020304" pitchFamily="18" charset="0"/>
                <a:cs typeface="Times New Roman" panose="02020603050405020304" pitchFamily="18" charset="0"/>
              </a:rPr>
              <a:t>Rationale of separate vs single product market definition is a proxy for </a:t>
            </a:r>
            <a:r>
              <a:rPr lang="en-US" sz="2400" u="sng" dirty="0">
                <a:latin typeface="Times New Roman" panose="02020603050405020304" pitchFamily="18" charset="0"/>
                <a:cs typeface="Times New Roman" panose="02020603050405020304" pitchFamily="18" charset="0"/>
              </a:rPr>
              <a:t>efficiency benefits</a:t>
            </a:r>
            <a:r>
              <a:rPr lang="en-US" sz="2400" dirty="0">
                <a:latin typeface="Times New Roman" panose="02020603050405020304" pitchFamily="18" charset="0"/>
                <a:cs typeface="Times New Roman" panose="02020603050405020304" pitchFamily="18" charset="0"/>
              </a:rPr>
              <a:t> of bundling products</a:t>
            </a:r>
          </a:p>
          <a:p>
            <a:pPr lvl="1"/>
            <a:r>
              <a:rPr lang="en-US" sz="2000" dirty="0">
                <a:latin typeface="Times New Roman" panose="02020603050405020304" pitchFamily="18" charset="0"/>
                <a:cs typeface="Times New Roman" panose="02020603050405020304" pitchFamily="18" charset="0"/>
              </a:rPr>
              <a:t>Jeff Parish test: “separate demand” test amounts to analysis of whether it would be </a:t>
            </a:r>
            <a:r>
              <a:rPr lang="en-US" sz="2000" u="sng" dirty="0">
                <a:latin typeface="Times New Roman" panose="02020603050405020304" pitchFamily="18" charset="0"/>
                <a:cs typeface="Times New Roman" panose="02020603050405020304" pitchFamily="18" charset="0"/>
              </a:rPr>
              <a:t>efficient</a:t>
            </a:r>
            <a:r>
              <a:rPr lang="en-US" sz="2000" dirty="0">
                <a:latin typeface="Times New Roman" panose="02020603050405020304" pitchFamily="18" charset="0"/>
                <a:cs typeface="Times New Roman" panose="02020603050405020304" pitchFamily="18" charset="0"/>
              </a:rPr>
              <a:t> for firms to offer the products separately.  </a:t>
            </a:r>
            <a:r>
              <a:rPr lang="en-US" sz="2000" i="1" dirty="0">
                <a:solidFill>
                  <a:srgbClr val="00B0F0"/>
                </a:solidFill>
                <a:latin typeface="Times New Roman" panose="02020603050405020304" pitchFamily="18" charset="0"/>
                <a:cs typeface="Times New Roman" panose="02020603050405020304" pitchFamily="18" charset="0"/>
              </a:rPr>
              <a:t>(p.1021)</a:t>
            </a:r>
            <a:endParaRPr lang="en-US" sz="2000" dirty="0">
              <a:latin typeface="Times New Roman" panose="02020603050405020304" pitchFamily="18" charset="0"/>
              <a:cs typeface="Times New Roman" panose="02020603050405020304" pitchFamily="18" charset="0"/>
            </a:endParaRPr>
          </a:p>
          <a:p>
            <a:pPr lvl="1"/>
            <a:r>
              <a:rPr lang="en-US" sz="2000" dirty="0">
                <a:latin typeface="Times New Roman" panose="02020603050405020304" pitchFamily="18" charset="0"/>
                <a:cs typeface="Times New Roman" panose="02020603050405020304" pitchFamily="18" charset="0"/>
              </a:rPr>
              <a:t>Compare wireless phone including camera vs selling phone &amp; camera separately</a:t>
            </a:r>
          </a:p>
          <a:p>
            <a:r>
              <a:rPr lang="en-US" sz="2400" dirty="0">
                <a:latin typeface="Times New Roman" panose="02020603050405020304" pitchFamily="18" charset="0"/>
                <a:cs typeface="Times New Roman" panose="02020603050405020304" pitchFamily="18" charset="0"/>
              </a:rPr>
              <a:t>Focusing on “industry custom” is useful but biased against innovators </a:t>
            </a:r>
            <a:r>
              <a:rPr lang="en-US" sz="2000" i="1" dirty="0">
                <a:solidFill>
                  <a:srgbClr val="00B0F0"/>
                </a:solidFill>
                <a:latin typeface="Times New Roman" panose="02020603050405020304" pitchFamily="18" charset="0"/>
                <a:cs typeface="Times New Roman" panose="02020603050405020304" pitchFamily="18" charset="0"/>
              </a:rPr>
              <a:t>(p.1024)</a:t>
            </a:r>
            <a:endParaRPr lang="en-US" sz="2400" i="1" dirty="0">
              <a:solidFill>
                <a:srgbClr val="00B0F0"/>
              </a:solidFill>
              <a:latin typeface="Times New Roman" panose="02020603050405020304" pitchFamily="18" charset="0"/>
              <a:cs typeface="Times New Roman" panose="02020603050405020304" pitchFamily="18" charset="0"/>
            </a:endParaRPr>
          </a:p>
          <a:p>
            <a:r>
              <a:rPr lang="en-US" sz="2400" dirty="0">
                <a:solidFill>
                  <a:srgbClr val="C00000"/>
                </a:solidFill>
                <a:latin typeface="Times New Roman" panose="02020603050405020304" pitchFamily="18" charset="0"/>
                <a:cs typeface="Times New Roman" panose="02020603050405020304" pitchFamily="18" charset="0"/>
              </a:rPr>
              <a:t>So, in a dynamic platform software market, rule of reason should be applied </a:t>
            </a:r>
            <a:r>
              <a:rPr lang="en-US" sz="2000" i="1" dirty="0">
                <a:solidFill>
                  <a:srgbClr val="00B0F0"/>
                </a:solidFill>
                <a:latin typeface="Times New Roman" panose="02020603050405020304" pitchFamily="18" charset="0"/>
                <a:cs typeface="Times New Roman" panose="02020603050405020304" pitchFamily="18" charset="0"/>
              </a:rPr>
              <a:t>(pp.1025-27)</a:t>
            </a:r>
            <a:endParaRPr lang="en-US" sz="2400" i="1" dirty="0">
              <a:solidFill>
                <a:srgbClr val="00B0F0"/>
              </a:solidFill>
              <a:latin typeface="Times New Roman" panose="02020603050405020304" pitchFamily="18" charset="0"/>
              <a:cs typeface="Times New Roman" panose="02020603050405020304" pitchFamily="18" charset="0"/>
            </a:endParaRPr>
          </a:p>
          <a:p>
            <a:endParaRPr lang="en-US" sz="2400" dirty="0">
              <a:latin typeface="Times New Roman" panose="02020603050405020304" pitchFamily="18" charset="0"/>
              <a:cs typeface="Times New Roman" panose="02020603050405020304" pitchFamily="18" charset="0"/>
            </a:endParaRPr>
          </a:p>
        </p:txBody>
      </p:sp>
      <p:sp>
        <p:nvSpPr>
          <p:cNvPr id="4" name="Content Placeholder 6">
            <a:extLst>
              <a:ext uri="{FF2B5EF4-FFF2-40B4-BE49-F238E27FC236}">
                <a16:creationId xmlns:a16="http://schemas.microsoft.com/office/drawing/2014/main" id="{0FF68107-D415-44CD-8F15-65DA36256DA0}"/>
              </a:ext>
            </a:extLst>
          </p:cNvPr>
          <p:cNvSpPr txBox="1">
            <a:spLocks/>
          </p:cNvSpPr>
          <p:nvPr/>
        </p:nvSpPr>
        <p:spPr>
          <a:xfrm>
            <a:off x="9781527" y="5864628"/>
            <a:ext cx="1841609" cy="590931"/>
          </a:xfrm>
          <a:prstGeom prst="rect">
            <a:avLst/>
          </a:prstGeom>
          <a:noFill/>
          <a:ln w="38100">
            <a:solidFill>
              <a:srgbClr val="0070C0"/>
            </a:solidFill>
          </a:ln>
        </p:spPr>
        <p:txBody>
          <a:bodyPr wrap="square" rtlCol="0">
            <a:sp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Font typeface="Arial" panose="020B0604020202020204" pitchFamily="34" charset="0"/>
              <a:buNone/>
            </a:pPr>
            <a:r>
              <a:rPr lang="en-US" sz="1800" b="1" dirty="0">
                <a:solidFill>
                  <a:srgbClr val="0070C0"/>
                </a:solidFill>
              </a:rPr>
              <a:t>See language on next slide</a:t>
            </a:r>
          </a:p>
        </p:txBody>
      </p:sp>
      <p:cxnSp>
        <p:nvCxnSpPr>
          <p:cNvPr id="5" name="Straight Arrow Connector 4">
            <a:extLst>
              <a:ext uri="{FF2B5EF4-FFF2-40B4-BE49-F238E27FC236}">
                <a16:creationId xmlns:a16="http://schemas.microsoft.com/office/drawing/2014/main" id="{8A198CA8-45B4-4118-A6D0-43296C1237CF}"/>
              </a:ext>
            </a:extLst>
          </p:cNvPr>
          <p:cNvCxnSpPr>
            <a:cxnSpLocks/>
          </p:cNvCxnSpPr>
          <p:nvPr/>
        </p:nvCxnSpPr>
        <p:spPr>
          <a:xfrm flipH="1" flipV="1">
            <a:off x="9560288" y="5215359"/>
            <a:ext cx="1060087" cy="583798"/>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9" name="Slide Number Placeholder 8">
            <a:extLst>
              <a:ext uri="{FF2B5EF4-FFF2-40B4-BE49-F238E27FC236}">
                <a16:creationId xmlns:a16="http://schemas.microsoft.com/office/drawing/2014/main" id="{AE980C8F-C095-4751-BCFC-798A6175F7E4}"/>
              </a:ext>
            </a:extLst>
          </p:cNvPr>
          <p:cNvSpPr>
            <a:spLocks noGrp="1"/>
          </p:cNvSpPr>
          <p:nvPr>
            <p:ph type="sldNum" sz="quarter" idx="12"/>
          </p:nvPr>
        </p:nvSpPr>
        <p:spPr>
          <a:xfrm>
            <a:off x="8610600" y="6455559"/>
            <a:ext cx="2743200" cy="365125"/>
          </a:xfrm>
        </p:spPr>
        <p:txBody>
          <a:bodyPr/>
          <a:lstStyle/>
          <a:p>
            <a:fld id="{87C73BCF-10A9-4C98-820C-00886F1B0A2E}" type="slidenum">
              <a:rPr lang="en-US" smtClean="0"/>
              <a:t>24</a:t>
            </a:fld>
            <a:endParaRPr lang="en-US" dirty="0"/>
          </a:p>
        </p:txBody>
      </p:sp>
    </p:spTree>
    <p:extLst>
      <p:ext uri="{BB962C8B-B14F-4D97-AF65-F5344CB8AC3E}">
        <p14:creationId xmlns:p14="http://schemas.microsoft.com/office/powerpoint/2010/main" val="209383123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DF4E44-892A-48BD-8F88-D11BF3F88D68}"/>
              </a:ext>
            </a:extLst>
          </p:cNvPr>
          <p:cNvSpPr>
            <a:spLocks noGrp="1"/>
          </p:cNvSpPr>
          <p:nvPr>
            <p:ph type="title"/>
          </p:nvPr>
        </p:nvSpPr>
        <p:spPr>
          <a:xfrm>
            <a:off x="517689" y="-318088"/>
            <a:ext cx="10515600" cy="1325563"/>
          </a:xfrm>
        </p:spPr>
        <p:txBody>
          <a:bodyPr/>
          <a:lstStyle/>
          <a:p>
            <a:r>
              <a:rPr lang="en-US" sz="2400" i="1" dirty="0"/>
              <a:t>Microsoft: </a:t>
            </a:r>
            <a:r>
              <a:rPr lang="en-US" sz="2400" dirty="0"/>
              <a:t>Separate Products Analysis as Proxy For Efficiency Benefits of Bundling</a:t>
            </a:r>
            <a:endParaRPr lang="en-US" dirty="0"/>
          </a:p>
        </p:txBody>
      </p:sp>
      <p:sp>
        <p:nvSpPr>
          <p:cNvPr id="3" name="Content Placeholder 2">
            <a:extLst>
              <a:ext uri="{FF2B5EF4-FFF2-40B4-BE49-F238E27FC236}">
                <a16:creationId xmlns:a16="http://schemas.microsoft.com/office/drawing/2014/main" id="{909030E1-A59D-4A1F-A4DE-0422A120FA7E}"/>
              </a:ext>
            </a:extLst>
          </p:cNvPr>
          <p:cNvSpPr>
            <a:spLocks noGrp="1"/>
          </p:cNvSpPr>
          <p:nvPr>
            <p:ph idx="1"/>
          </p:nvPr>
        </p:nvSpPr>
        <p:spPr>
          <a:xfrm>
            <a:off x="443060" y="659877"/>
            <a:ext cx="8330516" cy="6353666"/>
          </a:xfrm>
        </p:spPr>
        <p:txBody>
          <a:bodyPr>
            <a:normAutofit/>
          </a:bodyPr>
          <a:lstStyle/>
          <a:p>
            <a:r>
              <a:rPr lang="en-US" sz="1800" i="1" dirty="0"/>
              <a:t> </a:t>
            </a:r>
            <a:r>
              <a:rPr lang="en-US" sz="1800" i="1" dirty="0">
                <a:solidFill>
                  <a:srgbClr val="00B0F0"/>
                </a:solidFill>
              </a:rPr>
              <a:t>(p.1022) </a:t>
            </a:r>
            <a:r>
              <a:rPr lang="en-US" sz="1800" dirty="0"/>
              <a:t>The Court decreed that “no tying arrangement can exist unless there is a sufficient demand for the purchase of </a:t>
            </a:r>
            <a:r>
              <a:rPr lang="en-US" sz="1800" dirty="0" err="1"/>
              <a:t>anesthesiological</a:t>
            </a:r>
            <a:r>
              <a:rPr lang="en-US" sz="1800" dirty="0"/>
              <a:t> services separate from hospital services to identify a distinct product market in which it is efficient to offer </a:t>
            </a:r>
            <a:r>
              <a:rPr lang="en-US" sz="1800" dirty="0" err="1"/>
              <a:t>anesthesiological</a:t>
            </a:r>
            <a:r>
              <a:rPr lang="en-US" sz="1800" dirty="0"/>
              <a:t> services separately from hospital service.”</a:t>
            </a:r>
          </a:p>
          <a:p>
            <a:r>
              <a:rPr lang="en-US" sz="1800" i="1" dirty="0"/>
              <a:t> </a:t>
            </a:r>
            <a:r>
              <a:rPr lang="en-US" sz="1800" i="1" dirty="0">
                <a:solidFill>
                  <a:srgbClr val="00B0F0"/>
                </a:solidFill>
              </a:rPr>
              <a:t>(p.1023) </a:t>
            </a:r>
            <a:r>
              <a:rPr lang="en-US" sz="1800" b="1" dirty="0">
                <a:solidFill>
                  <a:srgbClr val="C00000"/>
                </a:solidFill>
              </a:rPr>
              <a:t>In the abstract, of course, there is always direct separate demand for products: assuming choice is available at zero cost, consumers will prefer it to no choice. Only when the efficiencies from bundling are dominated by the benefits to choice for enough consumers, however, will we actually observe consumers making independent purchases. In other words, perceptible separate demand is inversely proportional to net efficiencies.</a:t>
            </a:r>
          </a:p>
          <a:p>
            <a:r>
              <a:rPr lang="en-US" sz="1800" i="1" dirty="0"/>
              <a:t> </a:t>
            </a:r>
            <a:r>
              <a:rPr lang="en-US" sz="1800" i="1" dirty="0">
                <a:solidFill>
                  <a:srgbClr val="00B0F0"/>
                </a:solidFill>
              </a:rPr>
              <a:t>(p.1024)</a:t>
            </a:r>
            <a:r>
              <a:rPr lang="en-US" sz="1800" dirty="0"/>
              <a:t> The per se rule’s </a:t>
            </a:r>
            <a:r>
              <a:rPr lang="en-US" sz="1800" u="sng" dirty="0"/>
              <a:t>direct consumer demand and indirect industry custom inquiries</a:t>
            </a:r>
            <a:r>
              <a:rPr lang="en-US" sz="1800" dirty="0"/>
              <a:t> are, as a general matter, </a:t>
            </a:r>
            <a:r>
              <a:rPr lang="en-US" sz="1800" b="1" dirty="0">
                <a:solidFill>
                  <a:srgbClr val="C00000"/>
                </a:solidFill>
              </a:rPr>
              <a:t>backward-looking </a:t>
            </a:r>
            <a:r>
              <a:rPr lang="en-US" sz="1800" dirty="0"/>
              <a:t>and therefore systematically </a:t>
            </a:r>
            <a:r>
              <a:rPr lang="en-US" sz="1800" b="1" dirty="0">
                <a:solidFill>
                  <a:srgbClr val="C00000"/>
                </a:solidFill>
              </a:rPr>
              <a:t>poor proxies for overall efficiency in the presence of new and innovative integration</a:t>
            </a:r>
            <a:r>
              <a:rPr lang="en-US" sz="1800" dirty="0">
                <a:solidFill>
                  <a:srgbClr val="C00000"/>
                </a:solidFill>
              </a:rPr>
              <a:t>. </a:t>
            </a:r>
            <a:r>
              <a:rPr lang="en-US" sz="1800" dirty="0"/>
              <a:t>The direct consumer demand test focuses on historic consumer behavior, likely before integration, and the indirect industry custom test looks at firms that, unlike the defendant, may not have integrated the tying and tied goods.</a:t>
            </a:r>
          </a:p>
          <a:p>
            <a:r>
              <a:rPr lang="en-US" sz="1800" i="1" dirty="0"/>
              <a:t> </a:t>
            </a:r>
            <a:r>
              <a:rPr lang="en-US" sz="1800" i="1" dirty="0">
                <a:solidFill>
                  <a:srgbClr val="00B0F0"/>
                </a:solidFill>
              </a:rPr>
              <a:t>(p.1027)</a:t>
            </a:r>
            <a:r>
              <a:rPr lang="en-US" sz="1800" dirty="0"/>
              <a:t> Our judgment regarding the comparative merits of the per se rule and the rule of reason is confined to the tying </a:t>
            </a:r>
            <a:r>
              <a:rPr lang="en-US" sz="1600" dirty="0"/>
              <a:t>arrangement</a:t>
            </a:r>
            <a:r>
              <a:rPr lang="en-US" sz="1800" dirty="0"/>
              <a:t> before us, where the tying product is software whose major purpose is to serve as a platform for third-party applications and the tied product is complementary software functionality. </a:t>
            </a:r>
            <a:r>
              <a:rPr lang="en-US" sz="1800" dirty="0">
                <a:solidFill>
                  <a:srgbClr val="C00000"/>
                </a:solidFill>
              </a:rPr>
              <a:t>While our reasoning may at times appear to have broader force, we do not have the confidence to speak to facts outside the record, which contains scant discussion of software integration generally.</a:t>
            </a:r>
          </a:p>
          <a:p>
            <a:endParaRPr lang="en-US" sz="1800" dirty="0"/>
          </a:p>
        </p:txBody>
      </p:sp>
      <p:sp>
        <p:nvSpPr>
          <p:cNvPr id="4" name="Slide Number Placeholder 3">
            <a:extLst>
              <a:ext uri="{FF2B5EF4-FFF2-40B4-BE49-F238E27FC236}">
                <a16:creationId xmlns:a16="http://schemas.microsoft.com/office/drawing/2014/main" id="{86BBA485-CBB1-4D14-A75D-8EB73AAC4AC1}"/>
              </a:ext>
            </a:extLst>
          </p:cNvPr>
          <p:cNvSpPr>
            <a:spLocks noGrp="1"/>
          </p:cNvSpPr>
          <p:nvPr>
            <p:ph type="sldNum" sz="quarter" idx="12"/>
          </p:nvPr>
        </p:nvSpPr>
        <p:spPr/>
        <p:txBody>
          <a:bodyPr/>
          <a:lstStyle/>
          <a:p>
            <a:fld id="{49FE9C18-5816-4CEF-8AC4-B1A754444B7F}" type="slidenum">
              <a:rPr lang="en-US" smtClean="0"/>
              <a:t>25</a:t>
            </a:fld>
            <a:endParaRPr lang="en-US" dirty="0"/>
          </a:p>
        </p:txBody>
      </p:sp>
      <p:sp>
        <p:nvSpPr>
          <p:cNvPr id="5" name="Content Placeholder 6">
            <a:extLst>
              <a:ext uri="{FF2B5EF4-FFF2-40B4-BE49-F238E27FC236}">
                <a16:creationId xmlns:a16="http://schemas.microsoft.com/office/drawing/2014/main" id="{E6FF8276-A7D0-4FB6-AB81-EF8B8FBE24C4}"/>
              </a:ext>
            </a:extLst>
          </p:cNvPr>
          <p:cNvSpPr txBox="1">
            <a:spLocks/>
          </p:cNvSpPr>
          <p:nvPr/>
        </p:nvSpPr>
        <p:spPr>
          <a:xfrm>
            <a:off x="9907332" y="1958061"/>
            <a:ext cx="1314044" cy="341632"/>
          </a:xfrm>
          <a:prstGeom prst="rect">
            <a:avLst/>
          </a:prstGeom>
          <a:solidFill>
            <a:srgbClr val="FFFF00"/>
          </a:solidFill>
          <a:ln w="38100">
            <a:solidFill>
              <a:srgbClr val="0070C0"/>
            </a:solidFill>
          </a:ln>
        </p:spPr>
        <p:txBody>
          <a:bodyPr wrap="square" rtlCol="0">
            <a:sp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Font typeface="Arial" panose="020B0604020202020204" pitchFamily="34" charset="0"/>
              <a:buNone/>
            </a:pPr>
            <a:r>
              <a:rPr lang="en-US" sz="1800" b="1" dirty="0">
                <a:solidFill>
                  <a:srgbClr val="0070C0"/>
                </a:solidFill>
              </a:rPr>
              <a:t>Key insight</a:t>
            </a:r>
          </a:p>
        </p:txBody>
      </p:sp>
      <p:cxnSp>
        <p:nvCxnSpPr>
          <p:cNvPr id="6" name="Straight Arrow Connector 5">
            <a:extLst>
              <a:ext uri="{FF2B5EF4-FFF2-40B4-BE49-F238E27FC236}">
                <a16:creationId xmlns:a16="http://schemas.microsoft.com/office/drawing/2014/main" id="{666CCE06-32E6-4440-B6AB-C70B9D80F6CD}"/>
              </a:ext>
            </a:extLst>
          </p:cNvPr>
          <p:cNvCxnSpPr>
            <a:cxnSpLocks/>
          </p:cNvCxnSpPr>
          <p:nvPr/>
        </p:nvCxnSpPr>
        <p:spPr>
          <a:xfrm flipH="1">
            <a:off x="8773576" y="2167755"/>
            <a:ext cx="969265" cy="242514"/>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7" name="Content Placeholder 6">
            <a:extLst>
              <a:ext uri="{FF2B5EF4-FFF2-40B4-BE49-F238E27FC236}">
                <a16:creationId xmlns:a16="http://schemas.microsoft.com/office/drawing/2014/main" id="{09963BCF-958E-410D-AF49-A1A49A2C9099}"/>
              </a:ext>
            </a:extLst>
          </p:cNvPr>
          <p:cNvSpPr txBox="1">
            <a:spLocks/>
          </p:cNvSpPr>
          <p:nvPr/>
        </p:nvSpPr>
        <p:spPr>
          <a:xfrm>
            <a:off x="9982200" y="3250279"/>
            <a:ext cx="1841609" cy="1089529"/>
          </a:xfrm>
          <a:prstGeom prst="rect">
            <a:avLst/>
          </a:prstGeom>
          <a:noFill/>
          <a:ln w="38100">
            <a:solidFill>
              <a:srgbClr val="0070C0"/>
            </a:solidFill>
          </a:ln>
        </p:spPr>
        <p:txBody>
          <a:bodyPr wrap="square" rtlCol="0">
            <a:sp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Font typeface="Arial" panose="020B0604020202020204" pitchFamily="34" charset="0"/>
              <a:buNone/>
            </a:pPr>
            <a:r>
              <a:rPr lang="en-US" sz="1800" b="1" dirty="0">
                <a:solidFill>
                  <a:srgbClr val="0070C0"/>
                </a:solidFill>
              </a:rPr>
              <a:t>Skeptical of industry custom test in a dynamic software market</a:t>
            </a:r>
          </a:p>
        </p:txBody>
      </p:sp>
      <p:cxnSp>
        <p:nvCxnSpPr>
          <p:cNvPr id="8" name="Straight Arrow Connector 7">
            <a:extLst>
              <a:ext uri="{FF2B5EF4-FFF2-40B4-BE49-F238E27FC236}">
                <a16:creationId xmlns:a16="http://schemas.microsoft.com/office/drawing/2014/main" id="{92767B60-87A9-4F02-AA10-636E2BA784E1}"/>
              </a:ext>
            </a:extLst>
          </p:cNvPr>
          <p:cNvCxnSpPr>
            <a:cxnSpLocks/>
          </p:cNvCxnSpPr>
          <p:nvPr/>
        </p:nvCxnSpPr>
        <p:spPr>
          <a:xfrm flipH="1">
            <a:off x="8773576" y="3479847"/>
            <a:ext cx="969265" cy="242514"/>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9" name="Content Placeholder 6">
            <a:extLst>
              <a:ext uri="{FF2B5EF4-FFF2-40B4-BE49-F238E27FC236}">
                <a16:creationId xmlns:a16="http://schemas.microsoft.com/office/drawing/2014/main" id="{09CD8636-082E-4363-BB25-132C1D7C35A1}"/>
              </a:ext>
            </a:extLst>
          </p:cNvPr>
          <p:cNvSpPr txBox="1">
            <a:spLocks/>
          </p:cNvSpPr>
          <p:nvPr/>
        </p:nvSpPr>
        <p:spPr>
          <a:xfrm>
            <a:off x="9416941" y="5234323"/>
            <a:ext cx="2260709" cy="590931"/>
          </a:xfrm>
          <a:prstGeom prst="rect">
            <a:avLst/>
          </a:prstGeom>
          <a:solidFill>
            <a:srgbClr val="FFFF00"/>
          </a:solidFill>
          <a:ln w="38100">
            <a:solidFill>
              <a:srgbClr val="0070C0"/>
            </a:solidFill>
          </a:ln>
        </p:spPr>
        <p:txBody>
          <a:bodyPr wrap="square" rtlCol="0">
            <a:sp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Font typeface="Arial" panose="020B0604020202020204" pitchFamily="34" charset="0"/>
              <a:buNone/>
            </a:pPr>
            <a:r>
              <a:rPr lang="en-US" sz="1800" b="1" dirty="0">
                <a:solidFill>
                  <a:srgbClr val="0070C0"/>
                </a:solidFill>
              </a:rPr>
              <a:t>An open invitation to the Court!</a:t>
            </a:r>
          </a:p>
        </p:txBody>
      </p:sp>
      <p:cxnSp>
        <p:nvCxnSpPr>
          <p:cNvPr id="10" name="Straight Arrow Connector 9">
            <a:extLst>
              <a:ext uri="{FF2B5EF4-FFF2-40B4-BE49-F238E27FC236}">
                <a16:creationId xmlns:a16="http://schemas.microsoft.com/office/drawing/2014/main" id="{BDA3F114-95A0-4C9B-B001-107751F330D6}"/>
              </a:ext>
            </a:extLst>
          </p:cNvPr>
          <p:cNvCxnSpPr>
            <a:cxnSpLocks/>
          </p:cNvCxnSpPr>
          <p:nvPr/>
        </p:nvCxnSpPr>
        <p:spPr>
          <a:xfrm flipH="1">
            <a:off x="8163177" y="5492949"/>
            <a:ext cx="969265" cy="242514"/>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8786294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a:xfrm>
            <a:off x="612742" y="152401"/>
            <a:ext cx="9521858" cy="868363"/>
          </a:xfrm>
        </p:spPr>
        <p:txBody>
          <a:bodyPr>
            <a:normAutofit fontScale="90000"/>
          </a:bodyPr>
          <a:lstStyle/>
          <a:p>
            <a:r>
              <a:rPr lang="en-US" altLang="en-US" dirty="0">
                <a:latin typeface="Times New Roman" panose="02020603050405020304" pitchFamily="18" charset="0"/>
                <a:cs typeface="Times New Roman" panose="02020603050405020304" pitchFamily="18" charset="0"/>
              </a:rPr>
              <a:t>Compare EU on Microsoft Tying of Media Player (EGC 2004)</a:t>
            </a:r>
            <a:endParaRPr lang="en-US" altLang="en-US" i="1" dirty="0">
              <a:latin typeface="Times New Roman" panose="02020603050405020304" pitchFamily="18" charset="0"/>
              <a:cs typeface="Times New Roman" panose="02020603050405020304" pitchFamily="18" charset="0"/>
            </a:endParaRPr>
          </a:p>
        </p:txBody>
      </p:sp>
      <p:sp>
        <p:nvSpPr>
          <p:cNvPr id="7171" name="Rectangle 3"/>
          <p:cNvSpPr>
            <a:spLocks noGrp="1" noChangeArrowheads="1"/>
          </p:cNvSpPr>
          <p:nvPr>
            <p:ph type="body" idx="1"/>
          </p:nvPr>
        </p:nvSpPr>
        <p:spPr>
          <a:xfrm>
            <a:off x="415368" y="1133475"/>
            <a:ext cx="10142456" cy="5334000"/>
          </a:xfrm>
        </p:spPr>
        <p:txBody>
          <a:bodyPr>
            <a:normAutofit/>
          </a:bodyPr>
          <a:lstStyle/>
          <a:p>
            <a:pPr marL="0" indent="0">
              <a:lnSpc>
                <a:spcPct val="80000"/>
              </a:lnSpc>
              <a:buNone/>
            </a:pPr>
            <a:r>
              <a:rPr lang="en-US" altLang="en-US" sz="2400" b="1" i="1" dirty="0">
                <a:solidFill>
                  <a:srgbClr val="C00000"/>
                </a:solidFill>
                <a:latin typeface="Times New Roman" panose="02020603050405020304" pitchFamily="18" charset="0"/>
                <a:cs typeface="Times New Roman" panose="02020603050405020304" pitchFamily="18" charset="0"/>
              </a:rPr>
              <a:t>			</a:t>
            </a:r>
            <a:r>
              <a:rPr lang="en-US" altLang="en-US" sz="2400" b="1" i="1" u="sng" dirty="0">
                <a:solidFill>
                  <a:srgbClr val="C00000"/>
                </a:solidFill>
                <a:latin typeface="Times New Roman" panose="02020603050405020304" pitchFamily="18" charset="0"/>
                <a:cs typeface="Times New Roman" panose="02020603050405020304" pitchFamily="18" charset="0"/>
              </a:rPr>
              <a:t>Different issue than in US case</a:t>
            </a:r>
          </a:p>
          <a:p>
            <a:pPr marL="0" indent="0">
              <a:lnSpc>
                <a:spcPct val="80000"/>
              </a:lnSpc>
              <a:buNone/>
            </a:pPr>
            <a:endParaRPr lang="en-US" altLang="en-US" sz="2400" b="1" i="1" dirty="0">
              <a:solidFill>
                <a:srgbClr val="C00000"/>
              </a:solidFill>
              <a:latin typeface="Times New Roman" panose="02020603050405020304" pitchFamily="18" charset="0"/>
              <a:cs typeface="Times New Roman" panose="02020603050405020304" pitchFamily="18" charset="0"/>
            </a:endParaRPr>
          </a:p>
          <a:p>
            <a:pPr>
              <a:lnSpc>
                <a:spcPct val="80000"/>
              </a:lnSpc>
              <a:spcAft>
                <a:spcPts val="600"/>
              </a:spcAft>
            </a:pPr>
            <a:r>
              <a:rPr lang="en-US" altLang="en-US" sz="2400" dirty="0">
                <a:latin typeface="Times New Roman" panose="02020603050405020304" pitchFamily="18" charset="0"/>
                <a:cs typeface="Times New Roman" panose="02020603050405020304" pitchFamily="18" charset="0"/>
              </a:rPr>
              <a:t>Held: Microsoft illegally tied Windows operating system to its Windows media player </a:t>
            </a:r>
            <a:r>
              <a:rPr lang="en-US" altLang="en-US" sz="2400" dirty="0">
                <a:latin typeface="Times New Roman" panose="02020603050405020304" pitchFamily="18" charset="0"/>
                <a:cs typeface="Times New Roman" panose="02020603050405020304" pitchFamily="18" charset="0"/>
                <a:sym typeface="Wingdings" panose="05000000000000000000" pitchFamily="2" charset="2"/>
              </a:rPr>
              <a:t> Harm in media player market</a:t>
            </a:r>
            <a:r>
              <a:rPr lang="en-US" altLang="en-US" sz="2400" dirty="0">
                <a:latin typeface="Times New Roman" panose="02020603050405020304" pitchFamily="18" charset="0"/>
                <a:cs typeface="Times New Roman" panose="02020603050405020304" pitchFamily="18" charset="0"/>
              </a:rPr>
              <a:t>.  </a:t>
            </a:r>
          </a:p>
          <a:p>
            <a:pPr lvl="1">
              <a:lnSpc>
                <a:spcPct val="80000"/>
              </a:lnSpc>
              <a:spcAft>
                <a:spcPts val="600"/>
              </a:spcAft>
            </a:pPr>
            <a:r>
              <a:rPr lang="en-US" altLang="en-US" sz="2000" dirty="0">
                <a:latin typeface="Times New Roman" panose="02020603050405020304" pitchFamily="18" charset="0"/>
                <a:cs typeface="Times New Roman" panose="02020603050405020304" pitchFamily="18" charset="0"/>
              </a:rPr>
              <a:t>Separate products because demand distinctive and often supplied separately.</a:t>
            </a:r>
          </a:p>
          <a:p>
            <a:pPr lvl="1">
              <a:lnSpc>
                <a:spcPct val="80000"/>
              </a:lnSpc>
              <a:spcAft>
                <a:spcPts val="600"/>
              </a:spcAft>
            </a:pPr>
            <a:r>
              <a:rPr lang="en-US" altLang="en-US" sz="2000" dirty="0">
                <a:latin typeface="Times New Roman" panose="02020603050405020304" pitchFamily="18" charset="0"/>
                <a:cs typeface="Times New Roman" panose="02020603050405020304" pitchFamily="18" charset="0"/>
              </a:rPr>
              <a:t>Tied by integration into operating system even though buyers need not pay extra for media player and could install and use rival players.</a:t>
            </a:r>
          </a:p>
          <a:p>
            <a:pPr lvl="1">
              <a:lnSpc>
                <a:spcPct val="80000"/>
              </a:lnSpc>
              <a:spcAft>
                <a:spcPts val="600"/>
              </a:spcAft>
            </a:pPr>
            <a:r>
              <a:rPr lang="en-US" altLang="en-US" sz="2000" i="1" dirty="0">
                <a:solidFill>
                  <a:srgbClr val="C00000"/>
                </a:solidFill>
                <a:latin typeface="Times New Roman" panose="02020603050405020304" pitchFamily="18" charset="0"/>
                <a:cs typeface="Times New Roman" panose="02020603050405020304" pitchFamily="18" charset="0"/>
              </a:rPr>
              <a:t>Foreclosure effect because made media player ubiquitous &amp; created disincentive to install rival players, which was compounded by network effects.</a:t>
            </a:r>
          </a:p>
          <a:p>
            <a:pPr lvl="1">
              <a:lnSpc>
                <a:spcPct val="80000"/>
              </a:lnSpc>
              <a:spcAft>
                <a:spcPts val="600"/>
              </a:spcAft>
            </a:pPr>
            <a:r>
              <a:rPr lang="en-US" altLang="en-US" sz="2000" dirty="0">
                <a:latin typeface="Times New Roman" panose="02020603050405020304" pitchFamily="18" charset="0"/>
                <a:cs typeface="Times New Roman" panose="02020603050405020304" pitchFamily="18" charset="0"/>
              </a:rPr>
              <a:t>Efficiency justifications rejected on facts.</a:t>
            </a:r>
          </a:p>
          <a:p>
            <a:pPr lvl="1">
              <a:lnSpc>
                <a:spcPct val="80000"/>
              </a:lnSpc>
              <a:spcAft>
                <a:spcPts val="600"/>
              </a:spcAft>
            </a:pPr>
            <a:r>
              <a:rPr lang="en-US" altLang="en-US" sz="2000" i="1" dirty="0">
                <a:solidFill>
                  <a:srgbClr val="0070C0"/>
                </a:solidFill>
                <a:latin typeface="Times New Roman" panose="02020603050405020304" pitchFamily="18" charset="0"/>
                <a:cs typeface="Times New Roman" panose="02020603050405020304" pitchFamily="18" charset="0"/>
              </a:rPr>
              <a:t>Sidebar: A rival (Real Networks) demonstrated at the oral hearing that Windows Media Player could be removed from Windows and replaced with Real Player without harming the function of operating system</a:t>
            </a:r>
          </a:p>
          <a:p>
            <a:pPr>
              <a:lnSpc>
                <a:spcPct val="80000"/>
              </a:lnSpc>
              <a:spcAft>
                <a:spcPts val="600"/>
              </a:spcAft>
            </a:pPr>
            <a:r>
              <a:rPr lang="en-US" altLang="en-US" sz="2400" dirty="0">
                <a:latin typeface="Times New Roman" panose="02020603050405020304" pitchFamily="18" charset="0"/>
                <a:cs typeface="Times New Roman" panose="02020603050405020304" pitchFamily="18" charset="0"/>
              </a:rPr>
              <a:t>EU also required Microsoft to </a:t>
            </a:r>
            <a:r>
              <a:rPr lang="en-US" altLang="en-US" sz="2400" dirty="0">
                <a:solidFill>
                  <a:srgbClr val="C00000"/>
                </a:solidFill>
                <a:latin typeface="Times New Roman" panose="02020603050405020304" pitchFamily="18" charset="0"/>
                <a:cs typeface="Times New Roman" panose="02020603050405020304" pitchFamily="18" charset="0"/>
              </a:rPr>
              <a:t>share desktop APIs </a:t>
            </a:r>
            <a:r>
              <a:rPr lang="en-US" altLang="en-US" sz="2400" dirty="0">
                <a:latin typeface="Times New Roman" panose="02020603050405020304" pitchFamily="18" charset="0"/>
                <a:cs typeface="Times New Roman" panose="02020603050405020304" pitchFamily="18" charset="0"/>
              </a:rPr>
              <a:t>and communication protocols to server OS and application competitors </a:t>
            </a:r>
          </a:p>
          <a:p>
            <a:pPr lvl="1">
              <a:lnSpc>
                <a:spcPct val="80000"/>
              </a:lnSpc>
            </a:pPr>
            <a:endParaRPr lang="en-US" altLang="en-US" sz="2000" dirty="0">
              <a:latin typeface="Times New Roman" panose="02020603050405020304" pitchFamily="18" charset="0"/>
              <a:cs typeface="Times New Roman" panose="02020603050405020304" pitchFamily="18" charset="0"/>
            </a:endParaRPr>
          </a:p>
        </p:txBody>
      </p:sp>
      <p:sp>
        <p:nvSpPr>
          <p:cNvPr id="3" name="Slide Number Placeholder 2">
            <a:extLst>
              <a:ext uri="{FF2B5EF4-FFF2-40B4-BE49-F238E27FC236}">
                <a16:creationId xmlns:a16="http://schemas.microsoft.com/office/drawing/2014/main" id="{66804197-C692-4556-8002-152FB19D75DD}"/>
              </a:ext>
            </a:extLst>
          </p:cNvPr>
          <p:cNvSpPr>
            <a:spLocks noGrp="1"/>
          </p:cNvSpPr>
          <p:nvPr>
            <p:ph type="sldNum" sz="quarter" idx="12"/>
          </p:nvPr>
        </p:nvSpPr>
        <p:spPr/>
        <p:txBody>
          <a:bodyPr/>
          <a:lstStyle/>
          <a:p>
            <a:fld id="{87C73BCF-10A9-4C98-820C-00886F1B0A2E}" type="slidenum">
              <a:rPr lang="en-US" smtClean="0"/>
              <a:t>26</a:t>
            </a:fld>
            <a:endParaRPr lang="en-US"/>
          </a:p>
        </p:txBody>
      </p:sp>
    </p:spTree>
    <p:extLst>
      <p:ext uri="{BB962C8B-B14F-4D97-AF65-F5344CB8AC3E}">
        <p14:creationId xmlns:p14="http://schemas.microsoft.com/office/powerpoint/2010/main" val="154237593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normAutofit/>
          </a:bodyPr>
          <a:lstStyle/>
          <a:p>
            <a:pPr eaLnBrk="1" hangingPunct="1"/>
            <a:r>
              <a:rPr lang="en-US" i="1" dirty="0"/>
              <a:t>Illinois Tool Works</a:t>
            </a:r>
            <a:r>
              <a:rPr lang="en-US" dirty="0"/>
              <a:t> (2006): Patented Products</a:t>
            </a:r>
            <a:endParaRPr lang="en-US" i="1" dirty="0"/>
          </a:p>
        </p:txBody>
      </p:sp>
      <p:sp>
        <p:nvSpPr>
          <p:cNvPr id="9219" name="Rectangle 3"/>
          <p:cNvSpPr>
            <a:spLocks noGrp="1" noChangeArrowheads="1"/>
          </p:cNvSpPr>
          <p:nvPr>
            <p:ph type="body" idx="1"/>
          </p:nvPr>
        </p:nvSpPr>
        <p:spPr>
          <a:xfrm>
            <a:off x="357923" y="1600200"/>
            <a:ext cx="9284027" cy="5257800"/>
          </a:xfrm>
        </p:spPr>
        <p:txBody>
          <a:bodyPr>
            <a:normAutofit/>
          </a:bodyPr>
          <a:lstStyle/>
          <a:p>
            <a:pPr>
              <a:spcBef>
                <a:spcPts val="1200"/>
              </a:spcBef>
            </a:pPr>
            <a:r>
              <a:rPr lang="en-US" sz="2400" i="1" dirty="0"/>
              <a:t>Microsoft </a:t>
            </a:r>
            <a:r>
              <a:rPr lang="en-US" sz="2400" dirty="0"/>
              <a:t>provided a roadmap for eliminating the per se rule.</a:t>
            </a:r>
          </a:p>
          <a:p>
            <a:pPr>
              <a:spcBef>
                <a:spcPts val="1200"/>
              </a:spcBef>
            </a:pPr>
            <a:r>
              <a:rPr lang="en-US" sz="2400" dirty="0"/>
              <a:t>But the Court did not follow thru in </a:t>
            </a:r>
            <a:r>
              <a:rPr lang="en-US" sz="2400" i="1" dirty="0"/>
              <a:t>Illinois Tool Works</a:t>
            </a:r>
            <a:r>
              <a:rPr lang="en-US" sz="2400" dirty="0"/>
              <a:t>.</a:t>
            </a:r>
          </a:p>
          <a:p>
            <a:pPr>
              <a:spcBef>
                <a:spcPts val="1200"/>
              </a:spcBef>
            </a:pPr>
            <a:r>
              <a:rPr lang="en-US" sz="2400" dirty="0"/>
              <a:t>Opinion confirms per se rule; but </a:t>
            </a:r>
            <a:r>
              <a:rPr lang="en-US" sz="2400" dirty="0">
                <a:solidFill>
                  <a:srgbClr val="C00000"/>
                </a:solidFill>
              </a:rPr>
              <a:t>overrules </a:t>
            </a:r>
            <a:r>
              <a:rPr lang="en-US" sz="2400" dirty="0"/>
              <a:t>prior doctrine that </a:t>
            </a:r>
            <a:r>
              <a:rPr lang="en-US" sz="2400" dirty="0">
                <a:solidFill>
                  <a:srgbClr val="C00000"/>
                </a:solidFill>
              </a:rPr>
              <a:t>tying market power </a:t>
            </a:r>
            <a:r>
              <a:rPr lang="en-US" sz="2400" dirty="0"/>
              <a:t>could be </a:t>
            </a:r>
            <a:r>
              <a:rPr lang="en-US" sz="2400" i="1" dirty="0">
                <a:solidFill>
                  <a:srgbClr val="C00000"/>
                </a:solidFill>
              </a:rPr>
              <a:t>inferred </a:t>
            </a:r>
            <a:r>
              <a:rPr lang="en-US" sz="2400" dirty="0"/>
              <a:t>from the </a:t>
            </a:r>
            <a:r>
              <a:rPr lang="en-US" sz="2400" dirty="0">
                <a:solidFill>
                  <a:srgbClr val="C00000"/>
                </a:solidFill>
              </a:rPr>
              <a:t>mere fact </a:t>
            </a:r>
            <a:r>
              <a:rPr lang="en-US" sz="2400" dirty="0"/>
              <a:t>that the </a:t>
            </a:r>
            <a:br>
              <a:rPr lang="en-US" sz="2400" dirty="0"/>
            </a:br>
            <a:r>
              <a:rPr lang="en-US" sz="2400" dirty="0"/>
              <a:t>tying </a:t>
            </a:r>
            <a:r>
              <a:rPr lang="en-US" sz="2400" i="1" dirty="0"/>
              <a:t>product</a:t>
            </a:r>
            <a:r>
              <a:rPr lang="en-US" sz="2400" dirty="0"/>
              <a:t> was </a:t>
            </a:r>
            <a:r>
              <a:rPr lang="en-US" sz="2400" dirty="0">
                <a:solidFill>
                  <a:srgbClr val="C00000"/>
                </a:solidFill>
              </a:rPr>
              <a:t>patented</a:t>
            </a:r>
            <a:r>
              <a:rPr lang="en-US" sz="2400" dirty="0"/>
              <a:t>.</a:t>
            </a:r>
          </a:p>
          <a:p>
            <a:pPr lvl="1">
              <a:spcBef>
                <a:spcPts val="1200"/>
              </a:spcBef>
            </a:pPr>
            <a:r>
              <a:rPr lang="en-US" sz="2000" dirty="0"/>
              <a:t>Congress had already eliminated this doctrine for patent misuse doctrine</a:t>
            </a:r>
          </a:p>
          <a:p>
            <a:pPr lvl="1">
              <a:spcBef>
                <a:spcPts val="1200"/>
              </a:spcBef>
            </a:pPr>
            <a:r>
              <a:rPr lang="en-US" sz="2000" dirty="0"/>
              <a:t>Conclusion makes economic sense.  There can be competition among patented technologies or products</a:t>
            </a:r>
          </a:p>
          <a:p>
            <a:pPr lvl="1">
              <a:spcBef>
                <a:spcPts val="1200"/>
              </a:spcBef>
            </a:pPr>
            <a:r>
              <a:rPr lang="en-US" sz="2000" dirty="0"/>
              <a:t>Similarly, the fact that a firm is tying does not prove market power; tying still may be efficient </a:t>
            </a:r>
            <a:r>
              <a:rPr lang="en-US" sz="2000" i="1" dirty="0"/>
              <a:t>(e.g., electricians are competitive, but they tie parts and service)</a:t>
            </a:r>
          </a:p>
        </p:txBody>
      </p:sp>
      <p:sp>
        <p:nvSpPr>
          <p:cNvPr id="3" name="Slide Number Placeholder 2">
            <a:extLst>
              <a:ext uri="{FF2B5EF4-FFF2-40B4-BE49-F238E27FC236}">
                <a16:creationId xmlns:a16="http://schemas.microsoft.com/office/drawing/2014/main" id="{FCC1EE73-DC38-46ED-BB47-79AEC7507B54}"/>
              </a:ext>
            </a:extLst>
          </p:cNvPr>
          <p:cNvSpPr>
            <a:spLocks noGrp="1"/>
          </p:cNvSpPr>
          <p:nvPr>
            <p:ph type="sldNum" sz="quarter" idx="12"/>
          </p:nvPr>
        </p:nvSpPr>
        <p:spPr/>
        <p:txBody>
          <a:bodyPr/>
          <a:lstStyle/>
          <a:p>
            <a:fld id="{87C73BCF-10A9-4C98-820C-00886F1B0A2E}" type="slidenum">
              <a:rPr lang="en-US" smtClean="0"/>
              <a:t>27</a:t>
            </a:fld>
            <a:endParaRPr lang="en-US"/>
          </a:p>
        </p:txBody>
      </p:sp>
    </p:spTree>
    <p:extLst>
      <p:ext uri="{BB962C8B-B14F-4D97-AF65-F5344CB8AC3E}">
        <p14:creationId xmlns:p14="http://schemas.microsoft.com/office/powerpoint/2010/main" val="290986898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9AFE02-4AC4-4B05-BC5F-AA3D5E3254F4}"/>
              </a:ext>
            </a:extLst>
          </p:cNvPr>
          <p:cNvSpPr>
            <a:spLocks noGrp="1"/>
          </p:cNvSpPr>
          <p:nvPr>
            <p:ph type="title"/>
          </p:nvPr>
        </p:nvSpPr>
        <p:spPr>
          <a:xfrm>
            <a:off x="443060" y="1709738"/>
            <a:ext cx="10904390" cy="2852737"/>
          </a:xfrm>
        </p:spPr>
        <p:txBody>
          <a:bodyPr>
            <a:normAutofit/>
          </a:bodyPr>
          <a:lstStyle/>
          <a:p>
            <a:pPr algn="ctr"/>
            <a:r>
              <a:rPr lang="en-US" dirty="0">
                <a:latin typeface="Times New Roman" panose="02020603050405020304" pitchFamily="18" charset="0"/>
                <a:cs typeface="Times New Roman" panose="02020603050405020304" pitchFamily="18" charset="0"/>
              </a:rPr>
              <a:t>Economic Analysis:</a:t>
            </a:r>
            <a:br>
              <a:rPr lang="en-US" dirty="0">
                <a:latin typeface="Times New Roman" panose="02020603050405020304" pitchFamily="18" charset="0"/>
                <a:cs typeface="Times New Roman" panose="02020603050405020304" pitchFamily="18" charset="0"/>
              </a:rPr>
            </a:br>
            <a:r>
              <a:rPr lang="en-US" dirty="0">
                <a:latin typeface="Times New Roman" panose="02020603050405020304" pitchFamily="18" charset="0"/>
                <a:cs typeface="Times New Roman" panose="02020603050405020304" pitchFamily="18" charset="0"/>
              </a:rPr>
              <a:t>The Flawed </a:t>
            </a:r>
            <a:r>
              <a:rPr lang="en-US" i="1" dirty="0">
                <a:latin typeface="Times New Roman" panose="02020603050405020304" pitchFamily="18" charset="0"/>
                <a:cs typeface="Times New Roman" panose="02020603050405020304" pitchFamily="18" charset="0"/>
              </a:rPr>
              <a:t>Single Monopoly Profit </a:t>
            </a:r>
            <a:r>
              <a:rPr lang="en-US" dirty="0">
                <a:latin typeface="Times New Roman" panose="02020603050405020304" pitchFamily="18" charset="0"/>
                <a:cs typeface="Times New Roman" panose="02020603050405020304" pitchFamily="18" charset="0"/>
              </a:rPr>
              <a:t>Theory in Tying:</a:t>
            </a:r>
            <a:br>
              <a:rPr lang="en-US" dirty="0">
                <a:latin typeface="Times New Roman" panose="02020603050405020304" pitchFamily="18" charset="0"/>
                <a:cs typeface="Times New Roman" panose="02020603050405020304" pitchFamily="18" charset="0"/>
              </a:rPr>
            </a:br>
            <a:endParaRPr lang="en-US" dirty="0">
              <a:latin typeface="Times New Roman" panose="02020603050405020304" pitchFamily="18" charset="0"/>
              <a:cs typeface="Times New Roman" panose="02020603050405020304" pitchFamily="18" charset="0"/>
            </a:endParaRPr>
          </a:p>
        </p:txBody>
      </p:sp>
      <p:sp>
        <p:nvSpPr>
          <p:cNvPr id="3" name="Text Placeholder 2">
            <a:extLst>
              <a:ext uri="{FF2B5EF4-FFF2-40B4-BE49-F238E27FC236}">
                <a16:creationId xmlns:a16="http://schemas.microsoft.com/office/drawing/2014/main" id="{9F2E2BD7-9C34-4C4D-B89A-B9CF8BFBE082}"/>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3F83CE30-2080-4E6F-B1E2-30EDBD3F9658}"/>
              </a:ext>
            </a:extLst>
          </p:cNvPr>
          <p:cNvSpPr>
            <a:spLocks noGrp="1"/>
          </p:cNvSpPr>
          <p:nvPr>
            <p:ph type="sldNum" sz="quarter" idx="12"/>
          </p:nvPr>
        </p:nvSpPr>
        <p:spPr/>
        <p:txBody>
          <a:bodyPr/>
          <a:lstStyle/>
          <a:p>
            <a:fld id="{87C73BCF-10A9-4C98-820C-00886F1B0A2E}" type="slidenum">
              <a:rPr lang="en-US" smtClean="0"/>
              <a:t>28</a:t>
            </a:fld>
            <a:endParaRPr lang="en-US"/>
          </a:p>
        </p:txBody>
      </p:sp>
    </p:spTree>
    <p:extLst>
      <p:ext uri="{BB962C8B-B14F-4D97-AF65-F5344CB8AC3E}">
        <p14:creationId xmlns:p14="http://schemas.microsoft.com/office/powerpoint/2010/main" val="2221997034"/>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0B1D5A-A8BE-47ED-A156-87288ACA6D67}"/>
              </a:ext>
            </a:extLst>
          </p:cNvPr>
          <p:cNvSpPr>
            <a:spLocks noGrp="1"/>
          </p:cNvSpPr>
          <p:nvPr>
            <p:ph type="title"/>
          </p:nvPr>
        </p:nvSpPr>
        <p:spPr>
          <a:xfrm>
            <a:off x="586034" y="0"/>
            <a:ext cx="10515600" cy="1325563"/>
          </a:xfrm>
        </p:spPr>
        <p:txBody>
          <a:bodyPr/>
          <a:lstStyle/>
          <a:p>
            <a:r>
              <a:rPr lang="en-US" dirty="0"/>
              <a:t>J. O’Connor Concurrence: Single Monopoly Profit Theory</a:t>
            </a:r>
          </a:p>
        </p:txBody>
      </p:sp>
      <p:sp>
        <p:nvSpPr>
          <p:cNvPr id="3" name="Content Placeholder 2">
            <a:extLst>
              <a:ext uri="{FF2B5EF4-FFF2-40B4-BE49-F238E27FC236}">
                <a16:creationId xmlns:a16="http://schemas.microsoft.com/office/drawing/2014/main" id="{B6E2511D-B531-4BAC-ACC5-950841B3B03F}"/>
              </a:ext>
            </a:extLst>
          </p:cNvPr>
          <p:cNvSpPr>
            <a:spLocks noGrp="1"/>
          </p:cNvSpPr>
          <p:nvPr>
            <p:ph idx="1"/>
          </p:nvPr>
        </p:nvSpPr>
        <p:spPr>
          <a:xfrm>
            <a:off x="586034" y="1233897"/>
            <a:ext cx="5910016" cy="5579245"/>
          </a:xfrm>
        </p:spPr>
        <p:txBody>
          <a:bodyPr>
            <a:noAutofit/>
          </a:bodyPr>
          <a:lstStyle/>
          <a:p>
            <a:pPr marL="0" indent="0">
              <a:buNone/>
            </a:pPr>
            <a:r>
              <a:rPr lang="en-US" sz="1600" i="1" dirty="0">
                <a:solidFill>
                  <a:srgbClr val="00B0F0"/>
                </a:solidFill>
                <a:latin typeface="Times New Roman" panose="02020603050405020304" pitchFamily="18" charset="0"/>
                <a:cs typeface="Times New Roman" panose="02020603050405020304" pitchFamily="18" charset="0"/>
              </a:rPr>
              <a:t>(p.1011)</a:t>
            </a:r>
            <a:r>
              <a:rPr lang="en-US" sz="1800" i="1" dirty="0">
                <a:solidFill>
                  <a:srgbClr val="00B0F0"/>
                </a:solidFill>
                <a:latin typeface="Times New Roman" panose="02020603050405020304" pitchFamily="18" charset="0"/>
                <a:cs typeface="Times New Roman" panose="02020603050405020304" pitchFamily="18" charset="0"/>
              </a:rPr>
              <a:t> </a:t>
            </a:r>
            <a:r>
              <a:rPr lang="en-US" sz="1800" dirty="0">
                <a:latin typeface="Times New Roman" panose="02020603050405020304" pitchFamily="18" charset="0"/>
                <a:cs typeface="Times New Roman" panose="02020603050405020304" pitchFamily="18" charset="0"/>
              </a:rPr>
              <a:t>“The existence of a tied product normally does not increase the profit that the seller with market power can extract from sales of the </a:t>
            </a:r>
            <a:r>
              <a:rPr lang="en-US" sz="1800" i="1" dirty="0">
                <a:latin typeface="Times New Roman" panose="02020603050405020304" pitchFamily="18" charset="0"/>
                <a:cs typeface="Times New Roman" panose="02020603050405020304" pitchFamily="18" charset="0"/>
              </a:rPr>
              <a:t>tying</a:t>
            </a:r>
            <a:r>
              <a:rPr lang="en-US" sz="1800" dirty="0">
                <a:latin typeface="Times New Roman" panose="02020603050405020304" pitchFamily="18" charset="0"/>
                <a:cs typeface="Times New Roman" panose="02020603050405020304" pitchFamily="18" charset="0"/>
              </a:rPr>
              <a:t> product. </a:t>
            </a:r>
            <a:r>
              <a:rPr lang="en-US" sz="1800" dirty="0">
                <a:solidFill>
                  <a:srgbClr val="C00000"/>
                </a:solidFill>
                <a:latin typeface="Times New Roman" panose="02020603050405020304" pitchFamily="18" charset="0"/>
                <a:cs typeface="Times New Roman" panose="02020603050405020304" pitchFamily="18" charset="0"/>
              </a:rPr>
              <a:t>A seller with a monopoly on flour, for example, cannot increase the profit it can extract from flour consumers simply by forcing them to buy sugar along with their flour. Counterintuitive though that assertion may seem, it is easily demonstrated and widely accepted. </a:t>
            </a:r>
            <a:r>
              <a:rPr lang="en-US" sz="1800" i="1" dirty="0">
                <a:solidFill>
                  <a:srgbClr val="C00000"/>
                </a:solidFill>
                <a:latin typeface="Times New Roman" panose="02020603050405020304" pitchFamily="18" charset="0"/>
                <a:cs typeface="Times New Roman" panose="02020603050405020304" pitchFamily="18" charset="0"/>
              </a:rPr>
              <a:t>See, e.g.,</a:t>
            </a:r>
            <a:r>
              <a:rPr lang="en-US" sz="1800" dirty="0">
                <a:solidFill>
                  <a:srgbClr val="C00000"/>
                </a:solidFill>
                <a:latin typeface="Times New Roman" panose="02020603050405020304" pitchFamily="18" charset="0"/>
                <a:cs typeface="Times New Roman" panose="02020603050405020304" pitchFamily="18" charset="0"/>
              </a:rPr>
              <a:t> R. Bork, The Antitrust Paradox…”</a:t>
            </a:r>
            <a:br>
              <a:rPr lang="en-US" sz="1800" dirty="0">
                <a:latin typeface="Times New Roman" panose="02020603050405020304" pitchFamily="18" charset="0"/>
                <a:cs typeface="Times New Roman" panose="02020603050405020304" pitchFamily="18" charset="0"/>
              </a:rPr>
            </a:br>
            <a:endParaRPr lang="en-US" sz="1800" dirty="0">
              <a:latin typeface="Times New Roman" panose="02020603050405020304" pitchFamily="18" charset="0"/>
              <a:cs typeface="Times New Roman" panose="02020603050405020304" pitchFamily="18" charset="0"/>
            </a:endParaRPr>
          </a:p>
          <a:p>
            <a:pPr marL="0" indent="0">
              <a:buNone/>
            </a:pPr>
            <a:r>
              <a:rPr lang="en-US" sz="1600" i="1" dirty="0">
                <a:solidFill>
                  <a:srgbClr val="00B0F0"/>
                </a:solidFill>
              </a:rPr>
              <a:t>(p. 1013) </a:t>
            </a:r>
            <a:r>
              <a:rPr lang="en-US" sz="1600" dirty="0"/>
              <a:t>“It may, for example, be entirely innocuous that the seller exploits its control over the tying-product to “force” the buyer to purchase the tied product. For when the seller exerts market power only in the tying product market, </a:t>
            </a:r>
            <a:r>
              <a:rPr lang="en-US" sz="1600" dirty="0">
                <a:solidFill>
                  <a:srgbClr val="C00000"/>
                </a:solidFill>
              </a:rPr>
              <a:t>it makes no difference to him or his customers whether he exploits that power by raising the price of the tying product or by “forcing” customers to buy a tied product. </a:t>
            </a:r>
            <a:r>
              <a:rPr lang="en-US" sz="1600" dirty="0"/>
              <a:t>On the other hand, tying may make the provision of packages of goods and services more efficient.”</a:t>
            </a:r>
            <a:endParaRPr lang="en-US" sz="1600" dirty="0">
              <a:solidFill>
                <a:srgbClr val="C00000"/>
              </a:solidFill>
            </a:endParaRPr>
          </a:p>
        </p:txBody>
      </p:sp>
      <p:sp>
        <p:nvSpPr>
          <p:cNvPr id="4" name="Slide Number Placeholder 3">
            <a:extLst>
              <a:ext uri="{FF2B5EF4-FFF2-40B4-BE49-F238E27FC236}">
                <a16:creationId xmlns:a16="http://schemas.microsoft.com/office/drawing/2014/main" id="{1D7CA222-3853-48A3-A00C-DB3B366627E5}"/>
              </a:ext>
            </a:extLst>
          </p:cNvPr>
          <p:cNvSpPr>
            <a:spLocks noGrp="1"/>
          </p:cNvSpPr>
          <p:nvPr>
            <p:ph type="sldNum" sz="quarter" idx="12"/>
          </p:nvPr>
        </p:nvSpPr>
        <p:spPr/>
        <p:txBody>
          <a:bodyPr/>
          <a:lstStyle/>
          <a:p>
            <a:fld id="{49FE9C18-5816-4CEF-8AC4-B1A754444B7F}" type="slidenum">
              <a:rPr lang="en-US" smtClean="0"/>
              <a:t>29</a:t>
            </a:fld>
            <a:endParaRPr lang="en-US" dirty="0"/>
          </a:p>
        </p:txBody>
      </p:sp>
      <p:sp>
        <p:nvSpPr>
          <p:cNvPr id="5" name="TextBox 4">
            <a:extLst>
              <a:ext uri="{FF2B5EF4-FFF2-40B4-BE49-F238E27FC236}">
                <a16:creationId xmlns:a16="http://schemas.microsoft.com/office/drawing/2014/main" id="{43FA8841-8FA8-4F6A-955C-87A793FA4EC3}"/>
              </a:ext>
            </a:extLst>
          </p:cNvPr>
          <p:cNvSpPr txBox="1"/>
          <p:nvPr/>
        </p:nvSpPr>
        <p:spPr>
          <a:xfrm>
            <a:off x="7096283" y="2626127"/>
            <a:ext cx="3185897" cy="1323439"/>
          </a:xfrm>
          <a:prstGeom prst="rect">
            <a:avLst/>
          </a:prstGeom>
          <a:noFill/>
          <a:ln w="38100">
            <a:solidFill>
              <a:srgbClr val="0070C0"/>
            </a:solidFill>
          </a:ln>
        </p:spPr>
        <p:txBody>
          <a:bodyPr wrap="square" rtlCol="0">
            <a:spAutoFit/>
          </a:bodyPr>
          <a:lstStyle/>
          <a:p>
            <a:r>
              <a:rPr lang="en-US" sz="2000" b="1" dirty="0">
                <a:solidFill>
                  <a:srgbClr val="0070C0"/>
                </a:solidFill>
              </a:rPr>
              <a:t>Thus, tying typically is “exploitative” of legitimate monopoly power,  not “exclusionary.” </a:t>
            </a:r>
          </a:p>
        </p:txBody>
      </p:sp>
      <p:cxnSp>
        <p:nvCxnSpPr>
          <p:cNvPr id="6" name="Straight Arrow Connector 5">
            <a:extLst>
              <a:ext uri="{FF2B5EF4-FFF2-40B4-BE49-F238E27FC236}">
                <a16:creationId xmlns:a16="http://schemas.microsoft.com/office/drawing/2014/main" id="{25436C8E-B6B2-4E84-89AF-9E8216F104C9}"/>
              </a:ext>
            </a:extLst>
          </p:cNvPr>
          <p:cNvCxnSpPr>
            <a:cxnSpLocks/>
          </p:cNvCxnSpPr>
          <p:nvPr/>
        </p:nvCxnSpPr>
        <p:spPr>
          <a:xfrm flipH="1">
            <a:off x="6252214" y="3378264"/>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591EB99B-3EED-4A2B-8EE7-53CD4DCD0270}"/>
              </a:ext>
            </a:extLst>
          </p:cNvPr>
          <p:cNvSpPr txBox="1"/>
          <p:nvPr/>
        </p:nvSpPr>
        <p:spPr>
          <a:xfrm>
            <a:off x="7298957" y="4316278"/>
            <a:ext cx="2830464" cy="1015663"/>
          </a:xfrm>
          <a:prstGeom prst="rect">
            <a:avLst/>
          </a:prstGeom>
          <a:noFill/>
          <a:ln w="38100">
            <a:solidFill>
              <a:srgbClr val="0070C0"/>
            </a:solidFill>
          </a:ln>
        </p:spPr>
        <p:txBody>
          <a:bodyPr wrap="square" rtlCol="0">
            <a:spAutoFit/>
          </a:bodyPr>
          <a:lstStyle/>
          <a:p>
            <a:r>
              <a:rPr lang="en-US" sz="2000" b="1" dirty="0">
                <a:solidFill>
                  <a:srgbClr val="0070C0"/>
                </a:solidFill>
              </a:rPr>
              <a:t>Exploitation can involve </a:t>
            </a:r>
            <a:br>
              <a:rPr lang="en-US" sz="2000" b="1" dirty="0">
                <a:solidFill>
                  <a:srgbClr val="0070C0"/>
                </a:solidFill>
              </a:rPr>
            </a:br>
            <a:r>
              <a:rPr lang="en-US" sz="2000" b="1" dirty="0">
                <a:solidFill>
                  <a:srgbClr val="0070C0"/>
                </a:solidFill>
              </a:rPr>
              <a:t>“forcing,” but no incremental harm</a:t>
            </a:r>
          </a:p>
        </p:txBody>
      </p:sp>
      <p:cxnSp>
        <p:nvCxnSpPr>
          <p:cNvPr id="8" name="Straight Arrow Connector 7">
            <a:extLst>
              <a:ext uri="{FF2B5EF4-FFF2-40B4-BE49-F238E27FC236}">
                <a16:creationId xmlns:a16="http://schemas.microsoft.com/office/drawing/2014/main" id="{E6B41446-80F8-495C-B02E-BBC8DA8212CD}"/>
              </a:ext>
            </a:extLst>
          </p:cNvPr>
          <p:cNvCxnSpPr>
            <a:cxnSpLocks/>
          </p:cNvCxnSpPr>
          <p:nvPr/>
        </p:nvCxnSpPr>
        <p:spPr>
          <a:xfrm flipH="1">
            <a:off x="6548590" y="4585551"/>
            <a:ext cx="547694" cy="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DBD16254-9833-4DF6-92B5-C247B68EC3C7}"/>
              </a:ext>
            </a:extLst>
          </p:cNvPr>
          <p:cNvSpPr txBox="1"/>
          <p:nvPr/>
        </p:nvSpPr>
        <p:spPr>
          <a:xfrm>
            <a:off x="6931927" y="1551531"/>
            <a:ext cx="3518298" cy="400110"/>
          </a:xfrm>
          <a:prstGeom prst="rect">
            <a:avLst/>
          </a:prstGeom>
          <a:noFill/>
          <a:ln w="38100">
            <a:solidFill>
              <a:srgbClr val="0070C0"/>
            </a:solidFill>
          </a:ln>
        </p:spPr>
        <p:txBody>
          <a:bodyPr wrap="square" rtlCol="0">
            <a:spAutoFit/>
          </a:bodyPr>
          <a:lstStyle/>
          <a:p>
            <a:r>
              <a:rPr lang="en-US" sz="2000" b="1" dirty="0">
                <a:solidFill>
                  <a:srgbClr val="0070C0"/>
                </a:solidFill>
              </a:rPr>
              <a:t>Single monopoly profit theory</a:t>
            </a:r>
          </a:p>
        </p:txBody>
      </p:sp>
      <p:cxnSp>
        <p:nvCxnSpPr>
          <p:cNvPr id="10" name="Straight Arrow Connector 9">
            <a:extLst>
              <a:ext uri="{FF2B5EF4-FFF2-40B4-BE49-F238E27FC236}">
                <a16:creationId xmlns:a16="http://schemas.microsoft.com/office/drawing/2014/main" id="{4409C169-8486-44F8-87C3-EC81E49FFA6F}"/>
              </a:ext>
            </a:extLst>
          </p:cNvPr>
          <p:cNvCxnSpPr>
            <a:cxnSpLocks/>
          </p:cNvCxnSpPr>
          <p:nvPr/>
        </p:nvCxnSpPr>
        <p:spPr>
          <a:xfrm flipH="1">
            <a:off x="6179596" y="1982778"/>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871F2C60-3903-49E2-81AD-81F48383EFB9}"/>
              </a:ext>
            </a:extLst>
          </p:cNvPr>
          <p:cNvSpPr txBox="1"/>
          <p:nvPr/>
        </p:nvSpPr>
        <p:spPr>
          <a:xfrm>
            <a:off x="6772347" y="5579815"/>
            <a:ext cx="3185896" cy="707886"/>
          </a:xfrm>
          <a:prstGeom prst="rect">
            <a:avLst/>
          </a:prstGeom>
          <a:noFill/>
          <a:ln w="38100">
            <a:solidFill>
              <a:srgbClr val="0070C0"/>
            </a:solidFill>
          </a:ln>
        </p:spPr>
        <p:txBody>
          <a:bodyPr wrap="square" rtlCol="0">
            <a:spAutoFit/>
          </a:bodyPr>
          <a:lstStyle/>
          <a:p>
            <a:r>
              <a:rPr lang="en-US" sz="2000" b="1" dirty="0">
                <a:solidFill>
                  <a:srgbClr val="0070C0"/>
                </a:solidFill>
              </a:rPr>
              <a:t>Exploitation thru tying can increase efficiency</a:t>
            </a:r>
          </a:p>
        </p:txBody>
      </p:sp>
      <p:cxnSp>
        <p:nvCxnSpPr>
          <p:cNvPr id="12" name="Straight Arrow Connector 11">
            <a:extLst>
              <a:ext uri="{FF2B5EF4-FFF2-40B4-BE49-F238E27FC236}">
                <a16:creationId xmlns:a16="http://schemas.microsoft.com/office/drawing/2014/main" id="{4079812A-6D9B-474E-9EFA-E0B60ED2296A}"/>
              </a:ext>
            </a:extLst>
          </p:cNvPr>
          <p:cNvCxnSpPr>
            <a:cxnSpLocks/>
          </p:cNvCxnSpPr>
          <p:nvPr/>
        </p:nvCxnSpPr>
        <p:spPr>
          <a:xfrm flipH="1" flipV="1">
            <a:off x="5934075" y="5400675"/>
            <a:ext cx="733195" cy="24842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2749455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27418"/>
            <a:ext cx="10515600" cy="1325563"/>
          </a:xfrm>
        </p:spPr>
        <p:txBody>
          <a:bodyPr>
            <a:normAutofit/>
          </a:bodyPr>
          <a:lstStyle/>
          <a:p>
            <a:r>
              <a:rPr lang="en-US" dirty="0">
                <a:latin typeface="Times New Roman" panose="02020603050405020304" pitchFamily="18" charset="0"/>
                <a:cs typeface="Times New Roman" panose="02020603050405020304" pitchFamily="18" charset="0"/>
              </a:rPr>
              <a:t>Statutory Coverage</a:t>
            </a:r>
          </a:p>
        </p:txBody>
      </p:sp>
      <p:sp>
        <p:nvSpPr>
          <p:cNvPr id="3" name="Content Placeholder 2"/>
          <p:cNvSpPr>
            <a:spLocks noGrp="1"/>
          </p:cNvSpPr>
          <p:nvPr>
            <p:ph idx="1"/>
          </p:nvPr>
        </p:nvSpPr>
        <p:spPr>
          <a:xfrm>
            <a:off x="361950" y="1847850"/>
            <a:ext cx="8096250" cy="4351338"/>
          </a:xfrm>
        </p:spPr>
        <p:txBody>
          <a:bodyPr>
            <a:normAutofit/>
          </a:bodyPr>
          <a:lstStyle/>
          <a:p>
            <a:r>
              <a:rPr lang="en-US" sz="2000" dirty="0">
                <a:latin typeface="Times New Roman" panose="02020603050405020304" pitchFamily="18" charset="0"/>
                <a:cs typeface="Times New Roman" panose="02020603050405020304" pitchFamily="18" charset="0"/>
              </a:rPr>
              <a:t>Sherman Act § 1</a:t>
            </a:r>
          </a:p>
          <a:p>
            <a:pPr lvl="1"/>
            <a:r>
              <a:rPr lang="en-US" sz="1800" dirty="0">
                <a:latin typeface="Times New Roman" panose="02020603050405020304" pitchFamily="18" charset="0"/>
                <a:cs typeface="Times New Roman" panose="02020603050405020304" pitchFamily="18" charset="0"/>
              </a:rPr>
              <a:t>Almost always invoked as the statutory violation</a:t>
            </a:r>
          </a:p>
          <a:p>
            <a:r>
              <a:rPr lang="en-US" sz="2000" dirty="0">
                <a:latin typeface="Times New Roman" panose="02020603050405020304" pitchFamily="18" charset="0"/>
                <a:cs typeface="Times New Roman" panose="02020603050405020304" pitchFamily="18" charset="0"/>
              </a:rPr>
              <a:t>Sherman Act § 2</a:t>
            </a:r>
          </a:p>
          <a:p>
            <a:pPr lvl="1"/>
            <a:r>
              <a:rPr lang="en-US" sz="1800" dirty="0">
                <a:latin typeface="Times New Roman" panose="02020603050405020304" pitchFamily="18" charset="0"/>
                <a:cs typeface="Times New Roman" panose="02020603050405020304" pitchFamily="18" charset="0"/>
              </a:rPr>
              <a:t>Rarely invoked in practice when anticompetitive effects in </a:t>
            </a:r>
            <a:r>
              <a:rPr lang="en-US" sz="1800" i="1" dirty="0">
                <a:latin typeface="Times New Roman" panose="02020603050405020304" pitchFamily="18" charset="0"/>
                <a:cs typeface="Times New Roman" panose="02020603050405020304" pitchFamily="18" charset="0"/>
              </a:rPr>
              <a:t>tied product </a:t>
            </a:r>
            <a:r>
              <a:rPr lang="en-US" sz="1800" dirty="0">
                <a:latin typeface="Times New Roman" panose="02020603050405020304" pitchFamily="18" charset="0"/>
                <a:cs typeface="Times New Roman" panose="02020603050405020304" pitchFamily="18" charset="0"/>
              </a:rPr>
              <a:t>market </a:t>
            </a:r>
          </a:p>
          <a:p>
            <a:pPr lvl="2"/>
            <a:r>
              <a:rPr lang="en-US" sz="1600" dirty="0">
                <a:latin typeface="Times New Roman" panose="02020603050405020304" pitchFamily="18" charset="0"/>
                <a:cs typeface="Times New Roman" panose="02020603050405020304" pitchFamily="18" charset="0"/>
              </a:rPr>
              <a:t>Easier to prove a Section 1 violation</a:t>
            </a:r>
          </a:p>
          <a:p>
            <a:pPr lvl="1"/>
            <a:r>
              <a:rPr lang="en-US" sz="1800" dirty="0">
                <a:latin typeface="Times New Roman" panose="02020603050405020304" pitchFamily="18" charset="0"/>
                <a:cs typeface="Times New Roman" panose="02020603050405020304" pitchFamily="18" charset="0"/>
              </a:rPr>
              <a:t>Required when anticompetitive effects in </a:t>
            </a:r>
            <a:r>
              <a:rPr lang="en-US" sz="1800" i="1" dirty="0">
                <a:latin typeface="Times New Roman" panose="02020603050405020304" pitchFamily="18" charset="0"/>
                <a:cs typeface="Times New Roman" panose="02020603050405020304" pitchFamily="18" charset="0"/>
              </a:rPr>
              <a:t>tying product </a:t>
            </a:r>
            <a:r>
              <a:rPr lang="en-US" sz="1800" dirty="0">
                <a:latin typeface="Times New Roman" panose="02020603050405020304" pitchFamily="18" charset="0"/>
                <a:cs typeface="Times New Roman" panose="02020603050405020304" pitchFamily="18" charset="0"/>
              </a:rPr>
              <a:t>market </a:t>
            </a:r>
          </a:p>
          <a:p>
            <a:r>
              <a:rPr lang="en-US" sz="2000" dirty="0">
                <a:latin typeface="Times New Roman" panose="02020603050405020304" pitchFamily="18" charset="0"/>
                <a:cs typeface="Times New Roman" panose="02020603050405020304" pitchFamily="18" charset="0"/>
              </a:rPr>
              <a:t>Clayton Act § 3</a:t>
            </a:r>
          </a:p>
          <a:p>
            <a:pPr lvl="1"/>
            <a:r>
              <a:rPr lang="en-US" sz="1800" dirty="0">
                <a:latin typeface="Times New Roman" panose="02020603050405020304" pitchFamily="18" charset="0"/>
                <a:cs typeface="Times New Roman" panose="02020603050405020304" pitchFamily="18" charset="0"/>
              </a:rPr>
              <a:t>Same elements as for Sherman Act § 1, except for lower burden of proof </a:t>
            </a:r>
            <a:br>
              <a:rPr lang="en-US" sz="1800" dirty="0">
                <a:latin typeface="Times New Roman" panose="02020603050405020304" pitchFamily="18" charset="0"/>
                <a:cs typeface="Times New Roman" panose="02020603050405020304" pitchFamily="18" charset="0"/>
              </a:rPr>
            </a:br>
            <a:r>
              <a:rPr lang="en-US" sz="1800" i="1" dirty="0">
                <a:latin typeface="Times New Roman" panose="02020603050405020304" pitchFamily="18" charset="0"/>
                <a:cs typeface="Times New Roman" panose="02020603050405020304" pitchFamily="18" charset="0"/>
              </a:rPr>
              <a:t>(i.e., “may be substantially to lessen competition”) </a:t>
            </a:r>
          </a:p>
          <a:p>
            <a:pPr lvl="1"/>
            <a:r>
              <a:rPr lang="en-US" sz="1800" dirty="0">
                <a:latin typeface="Times New Roman" panose="02020603050405020304" pitchFamily="18" charset="0"/>
                <a:cs typeface="Times New Roman" panose="02020603050405020304" pitchFamily="18" charset="0"/>
              </a:rPr>
              <a:t>Lower burden has been ignored in recent years, so become </a:t>
            </a:r>
            <a:r>
              <a:rPr lang="en-US" sz="1600" dirty="0">
                <a:latin typeface="Times New Roman" panose="02020603050405020304" pitchFamily="18" charset="0"/>
                <a:cs typeface="Times New Roman" panose="02020603050405020304" pitchFamily="18" charset="0"/>
              </a:rPr>
              <a:t>superfluous in light of Section 1 </a:t>
            </a:r>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3</a:t>
            </a:fld>
            <a:endParaRPr lang="en-US" altLang="en-US"/>
          </a:p>
        </p:txBody>
      </p:sp>
      <p:sp>
        <p:nvSpPr>
          <p:cNvPr id="5" name="Content Placeholder 6">
            <a:extLst>
              <a:ext uri="{FF2B5EF4-FFF2-40B4-BE49-F238E27FC236}">
                <a16:creationId xmlns:a16="http://schemas.microsoft.com/office/drawing/2014/main" id="{BAD38573-4903-47E8-A897-458BBEF9118C}"/>
              </a:ext>
            </a:extLst>
          </p:cNvPr>
          <p:cNvSpPr txBox="1">
            <a:spLocks/>
          </p:cNvSpPr>
          <p:nvPr/>
        </p:nvSpPr>
        <p:spPr>
          <a:xfrm>
            <a:off x="6795958" y="1501175"/>
            <a:ext cx="2691620" cy="840230"/>
          </a:xfrm>
          <a:prstGeom prst="rect">
            <a:avLst/>
          </a:prstGeom>
          <a:solidFill>
            <a:srgbClr val="FFFF00"/>
          </a:solidFill>
          <a:ln w="38100">
            <a:solidFill>
              <a:srgbClr val="0070C0"/>
            </a:solidFill>
          </a:ln>
        </p:spPr>
        <p:txBody>
          <a:bodyPr wrap="square" rtlCol="0">
            <a:sp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Font typeface="Arial" panose="020B0604020202020204" pitchFamily="34" charset="0"/>
              <a:buNone/>
            </a:pPr>
            <a:r>
              <a:rPr lang="en-US" sz="1800" b="1" dirty="0">
                <a:solidFill>
                  <a:srgbClr val="0070C0"/>
                </a:solidFill>
              </a:rPr>
              <a:t>Per se analysis applies to Section 1, if certain conditions are met</a:t>
            </a:r>
          </a:p>
        </p:txBody>
      </p:sp>
      <p:cxnSp>
        <p:nvCxnSpPr>
          <p:cNvPr id="6" name="Straight Arrow Connector 5">
            <a:extLst>
              <a:ext uri="{FF2B5EF4-FFF2-40B4-BE49-F238E27FC236}">
                <a16:creationId xmlns:a16="http://schemas.microsoft.com/office/drawing/2014/main" id="{28D21899-6FEB-475B-B4A3-9FB524BEB9C6}"/>
              </a:ext>
            </a:extLst>
          </p:cNvPr>
          <p:cNvCxnSpPr>
            <a:cxnSpLocks/>
          </p:cNvCxnSpPr>
          <p:nvPr/>
        </p:nvCxnSpPr>
        <p:spPr>
          <a:xfrm flipH="1">
            <a:off x="5707369" y="1922254"/>
            <a:ext cx="969265" cy="242514"/>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7" name="Content Placeholder 6">
            <a:extLst>
              <a:ext uri="{FF2B5EF4-FFF2-40B4-BE49-F238E27FC236}">
                <a16:creationId xmlns:a16="http://schemas.microsoft.com/office/drawing/2014/main" id="{E468B608-1845-4A9E-A572-52A06741312F}"/>
              </a:ext>
            </a:extLst>
          </p:cNvPr>
          <p:cNvSpPr txBox="1">
            <a:spLocks/>
          </p:cNvSpPr>
          <p:nvPr/>
        </p:nvSpPr>
        <p:spPr>
          <a:xfrm>
            <a:off x="6795958" y="5305616"/>
            <a:ext cx="3435534" cy="1467068"/>
          </a:xfrm>
          <a:prstGeom prst="rect">
            <a:avLst/>
          </a:prstGeom>
          <a:solidFill>
            <a:srgbClr val="FFFF00"/>
          </a:solidFill>
          <a:ln w="38100">
            <a:solidFill>
              <a:srgbClr val="0070C0"/>
            </a:solidFill>
          </a:ln>
        </p:spPr>
        <p:txBody>
          <a:bodyPr wrap="square" rtlCol="0">
            <a:sp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Font typeface="Arial" panose="020B0604020202020204" pitchFamily="34" charset="0"/>
              <a:buNone/>
            </a:pPr>
            <a:r>
              <a:rPr lang="en-US" sz="1800" b="1" dirty="0">
                <a:solidFill>
                  <a:srgbClr val="0070C0"/>
                </a:solidFill>
              </a:rPr>
              <a:t>Neo-B’s want to return to this standard. </a:t>
            </a:r>
          </a:p>
          <a:p>
            <a:pPr marL="0" indent="0">
              <a:buFont typeface="Arial" panose="020B0604020202020204" pitchFamily="34" charset="0"/>
              <a:buNone/>
            </a:pPr>
            <a:r>
              <a:rPr lang="en-US" sz="1800" b="1" dirty="0">
                <a:solidFill>
                  <a:srgbClr val="0070C0"/>
                </a:solidFill>
              </a:rPr>
              <a:t>It would make sense to start by applying this standard for FTC Section 5 cases.  </a:t>
            </a:r>
          </a:p>
        </p:txBody>
      </p:sp>
      <p:cxnSp>
        <p:nvCxnSpPr>
          <p:cNvPr id="8" name="Straight Arrow Connector 7">
            <a:extLst>
              <a:ext uri="{FF2B5EF4-FFF2-40B4-BE49-F238E27FC236}">
                <a16:creationId xmlns:a16="http://schemas.microsoft.com/office/drawing/2014/main" id="{1BDEC1BB-C64C-4185-B58C-0F71DAC402D9}"/>
              </a:ext>
            </a:extLst>
          </p:cNvPr>
          <p:cNvCxnSpPr>
            <a:cxnSpLocks/>
          </p:cNvCxnSpPr>
          <p:nvPr/>
        </p:nvCxnSpPr>
        <p:spPr>
          <a:xfrm flipH="1" flipV="1">
            <a:off x="5690260" y="5305616"/>
            <a:ext cx="792625" cy="387257"/>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40587709"/>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a:xfrm>
            <a:off x="390525" y="365125"/>
            <a:ext cx="10964863" cy="1325563"/>
          </a:xfrm>
          <a:noFill/>
        </p:spPr>
        <p:txBody>
          <a:bodyPr>
            <a:normAutofit/>
          </a:bodyPr>
          <a:lstStyle/>
          <a:p>
            <a:r>
              <a:rPr lang="en-US" sz="2800" dirty="0">
                <a:latin typeface="Times New Roman" pitchFamily="18" charset="0"/>
                <a:cs typeface="Times New Roman" pitchFamily="18" charset="0"/>
              </a:rPr>
              <a:t>Economic Analysis: Single Monopoly Profit Theory Applies ONLY in </a:t>
            </a:r>
            <a:br>
              <a:rPr lang="en-US" sz="2800" dirty="0">
                <a:latin typeface="Times New Roman" pitchFamily="18" charset="0"/>
                <a:cs typeface="Times New Roman" pitchFamily="18" charset="0"/>
              </a:rPr>
            </a:br>
            <a:r>
              <a:rPr lang="en-US" sz="2800" dirty="0">
                <a:latin typeface="Times New Roman" pitchFamily="18" charset="0"/>
                <a:cs typeface="Times New Roman" pitchFamily="18" charset="0"/>
              </a:rPr>
              <a:t>Very Limited Market Conditions</a:t>
            </a:r>
          </a:p>
        </p:txBody>
      </p:sp>
      <p:sp>
        <p:nvSpPr>
          <p:cNvPr id="2" name="Text Placeholder 1">
            <a:extLst>
              <a:ext uri="{FF2B5EF4-FFF2-40B4-BE49-F238E27FC236}">
                <a16:creationId xmlns:a16="http://schemas.microsoft.com/office/drawing/2014/main" id="{07AE09D7-FD33-40AE-8D59-D9BF1A6855A7}"/>
              </a:ext>
            </a:extLst>
          </p:cNvPr>
          <p:cNvSpPr>
            <a:spLocks noGrp="1"/>
          </p:cNvSpPr>
          <p:nvPr>
            <p:ph type="body" idx="1"/>
          </p:nvPr>
        </p:nvSpPr>
        <p:spPr>
          <a:xfrm>
            <a:off x="839788" y="1681163"/>
            <a:ext cx="4985977" cy="590697"/>
          </a:xfrm>
        </p:spPr>
        <p:txBody>
          <a:bodyPr/>
          <a:lstStyle/>
          <a:p>
            <a:r>
              <a:rPr lang="en-US" dirty="0"/>
              <a:t>    </a:t>
            </a:r>
            <a:r>
              <a:rPr lang="en-US" u="sng" dirty="0"/>
              <a:t>Single Monopoly Profit Theory</a:t>
            </a:r>
          </a:p>
        </p:txBody>
      </p:sp>
      <p:sp>
        <p:nvSpPr>
          <p:cNvPr id="17411" name="Rectangle 3"/>
          <p:cNvSpPr>
            <a:spLocks noGrp="1" noChangeArrowheads="1"/>
          </p:cNvSpPr>
          <p:nvPr>
            <p:ph sz="half" idx="2"/>
          </p:nvPr>
        </p:nvSpPr>
        <p:spPr>
          <a:xfrm>
            <a:off x="667978" y="2414736"/>
            <a:ext cx="5157787" cy="3024040"/>
          </a:xfrm>
          <a:ln w="19050">
            <a:solidFill>
              <a:srgbClr val="C00000"/>
            </a:solidFill>
          </a:ln>
        </p:spPr>
        <p:txBody>
          <a:bodyPr>
            <a:normAutofit/>
          </a:bodyPr>
          <a:lstStyle/>
          <a:p>
            <a:pPr eaLnBrk="1" hangingPunct="1"/>
            <a:r>
              <a:rPr lang="en-US" sz="2400" b="1" i="1" dirty="0">
                <a:solidFill>
                  <a:srgbClr val="C00000"/>
                </a:solidFill>
                <a:latin typeface="Times New Roman" panose="02020603050405020304" pitchFamily="18" charset="0"/>
                <a:cs typeface="Times New Roman" pitchFamily="18" charset="0"/>
              </a:rPr>
              <a:t>Leveraging power from one market into another is unnecessary to exploit monopoly power</a:t>
            </a:r>
          </a:p>
          <a:p>
            <a:pPr lvl="1" eaLnBrk="1" hangingPunct="1"/>
            <a:r>
              <a:rPr lang="en-US" sz="2000" dirty="0">
                <a:latin typeface="Times New Roman" panose="02020603050405020304" pitchFamily="18" charset="0"/>
                <a:cs typeface="Times New Roman" pitchFamily="18" charset="0"/>
              </a:rPr>
              <a:t>Monopolist can extract all monopoly profits in the primary monopoly market by raising the price of the tying product</a:t>
            </a:r>
          </a:p>
          <a:p>
            <a:pPr eaLnBrk="1" hangingPunct="1"/>
            <a:r>
              <a:rPr lang="en-US" sz="2400" b="1" i="1" dirty="0">
                <a:solidFill>
                  <a:srgbClr val="C00000"/>
                </a:solidFill>
                <a:latin typeface="Times New Roman" panose="02020603050405020304" pitchFamily="18" charset="0"/>
                <a:cs typeface="Times New Roman" panose="02020603050405020304" pitchFamily="18" charset="0"/>
              </a:rPr>
              <a:t>Thus, if tying is used, it </a:t>
            </a:r>
            <a:r>
              <a:rPr lang="en-US" sz="2400" b="1" i="1" u="sng" dirty="0">
                <a:solidFill>
                  <a:srgbClr val="C00000"/>
                </a:solidFill>
                <a:latin typeface="Times New Roman" panose="02020603050405020304" pitchFamily="18" charset="0"/>
                <a:cs typeface="Times New Roman" panose="02020603050405020304" pitchFamily="18" charset="0"/>
              </a:rPr>
              <a:t>must</a:t>
            </a:r>
            <a:r>
              <a:rPr lang="en-US" sz="2400" b="1" i="1" dirty="0">
                <a:solidFill>
                  <a:srgbClr val="C00000"/>
                </a:solidFill>
                <a:latin typeface="Times New Roman" panose="02020603050405020304" pitchFamily="18" charset="0"/>
                <a:cs typeface="Times New Roman" panose="02020603050405020304" pitchFamily="18" charset="0"/>
              </a:rPr>
              <a:t> be for procompetitive reasons</a:t>
            </a:r>
          </a:p>
          <a:p>
            <a:pPr lvl="1" eaLnBrk="1" hangingPunct="1"/>
            <a:endParaRPr lang="en-US" sz="2000" i="1" dirty="0">
              <a:latin typeface="Times New Roman" panose="02020603050405020304" pitchFamily="18" charset="0"/>
              <a:cs typeface="Times New Roman" panose="02020603050405020304" pitchFamily="18" charset="0"/>
            </a:endParaRPr>
          </a:p>
          <a:p>
            <a:pPr eaLnBrk="1" hangingPunct="1"/>
            <a:endParaRPr lang="en-US" b="1" i="1" dirty="0">
              <a:solidFill>
                <a:srgbClr val="C00000"/>
              </a:solidFill>
              <a:latin typeface="Times New Roman" panose="02020603050405020304" pitchFamily="18" charset="0"/>
              <a:cs typeface="Times New Roman" panose="02020603050405020304" pitchFamily="18" charset="0"/>
            </a:endParaRPr>
          </a:p>
          <a:p>
            <a:pPr eaLnBrk="1" hangingPunct="1">
              <a:buFont typeface="Wingdings" pitchFamily="2" charset="2"/>
              <a:buNone/>
            </a:pPr>
            <a:endParaRPr lang="en-US" dirty="0"/>
          </a:p>
        </p:txBody>
      </p:sp>
      <p:sp>
        <p:nvSpPr>
          <p:cNvPr id="3" name="Text Placeholder 2">
            <a:extLst>
              <a:ext uri="{FF2B5EF4-FFF2-40B4-BE49-F238E27FC236}">
                <a16:creationId xmlns:a16="http://schemas.microsoft.com/office/drawing/2014/main" id="{6658F5E7-B000-412D-96F5-084D330E9F42}"/>
              </a:ext>
            </a:extLst>
          </p:cNvPr>
          <p:cNvSpPr>
            <a:spLocks noGrp="1"/>
          </p:cNvSpPr>
          <p:nvPr>
            <p:ph type="body" sz="quarter" idx="3"/>
          </p:nvPr>
        </p:nvSpPr>
        <p:spPr>
          <a:xfrm>
            <a:off x="6096000" y="1371600"/>
            <a:ext cx="5486400" cy="823912"/>
          </a:xfrm>
        </p:spPr>
        <p:txBody>
          <a:bodyPr/>
          <a:lstStyle/>
          <a:p>
            <a:pPr algn="ctr"/>
            <a:r>
              <a:rPr lang="en-US" u="sng" dirty="0"/>
              <a:t>Required Conditions</a:t>
            </a:r>
          </a:p>
        </p:txBody>
      </p:sp>
      <p:sp>
        <p:nvSpPr>
          <p:cNvPr id="17412"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baseline="30000">
                <a:solidFill>
                  <a:schemeClr val="tx1"/>
                </a:solidFill>
                <a:latin typeface="Arial" charset="0"/>
                <a:cs typeface="Arial" charset="0"/>
              </a:defRPr>
            </a:lvl1pPr>
            <a:lvl2pPr marL="742950" indent="-285750" eaLnBrk="0" hangingPunct="0">
              <a:defRPr baseline="30000">
                <a:solidFill>
                  <a:schemeClr val="tx1"/>
                </a:solidFill>
                <a:latin typeface="Arial" charset="0"/>
                <a:cs typeface="Arial" charset="0"/>
              </a:defRPr>
            </a:lvl2pPr>
            <a:lvl3pPr marL="1143000" indent="-228600" eaLnBrk="0" hangingPunct="0">
              <a:defRPr baseline="30000">
                <a:solidFill>
                  <a:schemeClr val="tx1"/>
                </a:solidFill>
                <a:latin typeface="Arial" charset="0"/>
                <a:cs typeface="Arial" charset="0"/>
              </a:defRPr>
            </a:lvl3pPr>
            <a:lvl4pPr marL="1600200" indent="-228600" eaLnBrk="0" hangingPunct="0">
              <a:defRPr baseline="30000">
                <a:solidFill>
                  <a:schemeClr val="tx1"/>
                </a:solidFill>
                <a:latin typeface="Arial" charset="0"/>
                <a:cs typeface="Arial" charset="0"/>
              </a:defRPr>
            </a:lvl4pPr>
            <a:lvl5pPr marL="2057400" indent="-228600" eaLnBrk="0" hangingPunct="0">
              <a:defRPr baseline="30000">
                <a:solidFill>
                  <a:schemeClr val="tx1"/>
                </a:solidFill>
                <a:latin typeface="Arial" charset="0"/>
                <a:cs typeface="Arial" charset="0"/>
              </a:defRPr>
            </a:lvl5pPr>
            <a:lvl6pPr marL="2514600" indent="-228600" eaLnBrk="0" fontAlgn="base" hangingPunct="0">
              <a:spcBef>
                <a:spcPct val="0"/>
              </a:spcBef>
              <a:spcAft>
                <a:spcPct val="0"/>
              </a:spcAft>
              <a:defRPr baseline="30000">
                <a:solidFill>
                  <a:schemeClr val="tx1"/>
                </a:solidFill>
                <a:latin typeface="Arial" charset="0"/>
                <a:cs typeface="Arial" charset="0"/>
              </a:defRPr>
            </a:lvl6pPr>
            <a:lvl7pPr marL="2971800" indent="-228600" eaLnBrk="0" fontAlgn="base" hangingPunct="0">
              <a:spcBef>
                <a:spcPct val="0"/>
              </a:spcBef>
              <a:spcAft>
                <a:spcPct val="0"/>
              </a:spcAft>
              <a:defRPr baseline="30000">
                <a:solidFill>
                  <a:schemeClr val="tx1"/>
                </a:solidFill>
                <a:latin typeface="Arial" charset="0"/>
                <a:cs typeface="Arial" charset="0"/>
              </a:defRPr>
            </a:lvl7pPr>
            <a:lvl8pPr marL="3429000" indent="-228600" eaLnBrk="0" fontAlgn="base" hangingPunct="0">
              <a:spcBef>
                <a:spcPct val="0"/>
              </a:spcBef>
              <a:spcAft>
                <a:spcPct val="0"/>
              </a:spcAft>
              <a:defRPr baseline="30000">
                <a:solidFill>
                  <a:schemeClr val="tx1"/>
                </a:solidFill>
                <a:latin typeface="Arial" charset="0"/>
                <a:cs typeface="Arial" charset="0"/>
              </a:defRPr>
            </a:lvl8pPr>
            <a:lvl9pPr marL="3886200" indent="-228600" eaLnBrk="0" fontAlgn="base" hangingPunct="0">
              <a:spcBef>
                <a:spcPct val="0"/>
              </a:spcBef>
              <a:spcAft>
                <a:spcPct val="0"/>
              </a:spcAft>
              <a:defRPr baseline="30000">
                <a:solidFill>
                  <a:schemeClr val="tx1"/>
                </a:solidFill>
                <a:latin typeface="Arial" charset="0"/>
                <a:cs typeface="Arial" charset="0"/>
              </a:defRPr>
            </a:lvl9pPr>
          </a:lstStyle>
          <a:p>
            <a:pPr eaLnBrk="1" hangingPunct="1"/>
            <a:fld id="{A28F9D16-5A8A-41F6-8F5C-ADC164925AC1}" type="slidenum">
              <a:rPr lang="en-US" smtClean="0"/>
              <a:pPr eaLnBrk="1" hangingPunct="1"/>
              <a:t>30</a:t>
            </a:fld>
            <a:endParaRPr lang="en-US" dirty="0"/>
          </a:p>
        </p:txBody>
      </p:sp>
      <p:sp>
        <p:nvSpPr>
          <p:cNvPr id="5" name="Rectangle 3">
            <a:extLst>
              <a:ext uri="{FF2B5EF4-FFF2-40B4-BE49-F238E27FC236}">
                <a16:creationId xmlns:a16="http://schemas.microsoft.com/office/drawing/2014/main" id="{276917B3-5857-4ACE-BEE2-3536D678F4A9}"/>
              </a:ext>
            </a:extLst>
          </p:cNvPr>
          <p:cNvSpPr txBox="1">
            <a:spLocks noChangeArrowheads="1"/>
          </p:cNvSpPr>
          <p:nvPr/>
        </p:nvSpPr>
        <p:spPr>
          <a:xfrm>
            <a:off x="6096000" y="2271861"/>
            <a:ext cx="5250873" cy="3309790"/>
          </a:xfrm>
          <a:prstGeom prst="rect">
            <a:avLst/>
          </a:prstGeom>
          <a:ln w="28575">
            <a:solidFill>
              <a:srgbClr val="C00000"/>
            </a:solidFill>
          </a:ln>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en-US" sz="2400" b="1" i="1" u="sng" dirty="0">
                <a:solidFill>
                  <a:srgbClr val="C00000"/>
                </a:solidFill>
                <a:latin typeface="Times New Roman" panose="02020603050405020304" pitchFamily="18" charset="0"/>
                <a:cs typeface="Times New Roman" pitchFamily="18" charset="0"/>
              </a:rPr>
              <a:t>Durable</a:t>
            </a:r>
            <a:r>
              <a:rPr lang="en-US" sz="2400" b="1" i="1" dirty="0">
                <a:solidFill>
                  <a:srgbClr val="C00000"/>
                </a:solidFill>
                <a:latin typeface="Times New Roman" panose="02020603050405020304" pitchFamily="18" charset="0"/>
                <a:cs typeface="Times New Roman" pitchFamily="18" charset="0"/>
              </a:rPr>
              <a:t> monopoly in tying product protected by entry barriers</a:t>
            </a:r>
          </a:p>
          <a:p>
            <a:r>
              <a:rPr lang="en-US" sz="2400" b="1" i="1" dirty="0">
                <a:solidFill>
                  <a:srgbClr val="C00000"/>
                </a:solidFill>
                <a:latin typeface="Times New Roman" panose="02020603050405020304" pitchFamily="18" charset="0"/>
                <a:cs typeface="Times New Roman" pitchFamily="18" charset="0"/>
              </a:rPr>
              <a:t>All consumers identical and buy the </a:t>
            </a:r>
            <a:br>
              <a:rPr lang="en-US" sz="2400" b="1" i="1" dirty="0">
                <a:solidFill>
                  <a:srgbClr val="C00000"/>
                </a:solidFill>
                <a:latin typeface="Times New Roman" panose="02020603050405020304" pitchFamily="18" charset="0"/>
                <a:cs typeface="Times New Roman" pitchFamily="18" charset="0"/>
              </a:rPr>
            </a:br>
            <a:r>
              <a:rPr lang="en-US" sz="2400" b="1" i="1" dirty="0">
                <a:solidFill>
                  <a:srgbClr val="C00000"/>
                </a:solidFill>
                <a:latin typeface="Times New Roman" panose="02020603050405020304" pitchFamily="18" charset="0"/>
                <a:cs typeface="Times New Roman" pitchFamily="18" charset="0"/>
              </a:rPr>
              <a:t>2 products in same fixed proportions</a:t>
            </a:r>
          </a:p>
          <a:p>
            <a:pPr lvl="1"/>
            <a:r>
              <a:rPr lang="en-US" sz="2000" b="1" dirty="0">
                <a:solidFill>
                  <a:srgbClr val="0070C0"/>
                </a:solidFill>
                <a:latin typeface="Times New Roman" panose="02020603050405020304" pitchFamily="18" charset="0"/>
                <a:cs typeface="Times New Roman" pitchFamily="18" charset="0"/>
              </a:rPr>
              <a:t>i.e., no consumers solely purchase the tied product</a:t>
            </a:r>
          </a:p>
          <a:p>
            <a:r>
              <a:rPr lang="en-US" sz="2400" b="1" i="1" dirty="0">
                <a:solidFill>
                  <a:srgbClr val="C00000"/>
                </a:solidFill>
                <a:latin typeface="Times New Roman" panose="02020603050405020304" pitchFamily="18" charset="0"/>
                <a:cs typeface="Times New Roman" pitchFamily="18" charset="0"/>
              </a:rPr>
              <a:t>Absent these limited assumptions, tying can be anticompetitive</a:t>
            </a:r>
            <a:endParaRPr lang="en-US" sz="2400" b="1" i="1" dirty="0">
              <a:solidFill>
                <a:srgbClr val="C00000"/>
              </a:solidFill>
            </a:endParaRPr>
          </a:p>
        </p:txBody>
      </p:sp>
    </p:spTree>
    <p:extLst>
      <p:ext uri="{BB962C8B-B14F-4D97-AF65-F5344CB8AC3E}">
        <p14:creationId xmlns:p14="http://schemas.microsoft.com/office/powerpoint/2010/main" val="129134114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CA0FE4-FEA9-4B62-B362-4010106DE838}"/>
              </a:ext>
            </a:extLst>
          </p:cNvPr>
          <p:cNvSpPr>
            <a:spLocks noGrp="1"/>
          </p:cNvSpPr>
          <p:nvPr>
            <p:ph type="title"/>
          </p:nvPr>
        </p:nvSpPr>
        <p:spPr>
          <a:xfrm>
            <a:off x="376287" y="-219718"/>
            <a:ext cx="10511672" cy="1096411"/>
          </a:xfrm>
        </p:spPr>
        <p:txBody>
          <a:bodyPr>
            <a:normAutofit/>
          </a:bodyPr>
          <a:lstStyle/>
          <a:p>
            <a:r>
              <a:rPr lang="en-US" sz="2800" dirty="0">
                <a:latin typeface="Times New Roman" panose="02020603050405020304" pitchFamily="18" charset="0"/>
                <a:cs typeface="Times New Roman" panose="02020603050405020304" pitchFamily="18" charset="0"/>
              </a:rPr>
              <a:t>Numerical Example of Single </a:t>
            </a:r>
            <a:r>
              <a:rPr lang="en-US" sz="2800" dirty="0" err="1">
                <a:latin typeface="Times New Roman" panose="02020603050405020304" pitchFamily="18" charset="0"/>
                <a:cs typeface="Times New Roman" panose="02020603050405020304" pitchFamily="18" charset="0"/>
              </a:rPr>
              <a:t>Monop</a:t>
            </a:r>
            <a:r>
              <a:rPr lang="en-US" sz="2800" dirty="0">
                <a:latin typeface="Times New Roman" panose="02020603050405020304" pitchFamily="18" charset="0"/>
                <a:cs typeface="Times New Roman" panose="02020603050405020304" pitchFamily="18" charset="0"/>
              </a:rPr>
              <a:t> Profit Theory in Tying</a:t>
            </a:r>
            <a:endParaRPr lang="en-US" sz="3200" dirty="0">
              <a:latin typeface="Times New Roman" panose="02020603050405020304" pitchFamily="18" charset="0"/>
              <a:cs typeface="Times New Roman" panose="02020603050405020304" pitchFamily="18" charset="0"/>
            </a:endParaRPr>
          </a:p>
        </p:txBody>
      </p:sp>
      <p:sp>
        <p:nvSpPr>
          <p:cNvPr id="6" name="Text Placeholder 5">
            <a:extLst>
              <a:ext uri="{FF2B5EF4-FFF2-40B4-BE49-F238E27FC236}">
                <a16:creationId xmlns:a16="http://schemas.microsoft.com/office/drawing/2014/main" id="{8FC551AD-5516-4578-A21A-9F55DCB6B189}"/>
              </a:ext>
            </a:extLst>
          </p:cNvPr>
          <p:cNvSpPr>
            <a:spLocks noGrp="1"/>
          </p:cNvSpPr>
          <p:nvPr>
            <p:ph sz="half" idx="1"/>
          </p:nvPr>
        </p:nvSpPr>
        <p:spPr>
          <a:xfrm>
            <a:off x="376287" y="721152"/>
            <a:ext cx="5411772" cy="6045868"/>
          </a:xfrm>
          <a:ln w="19050">
            <a:solidFill>
              <a:schemeClr val="tx1"/>
            </a:solidFill>
          </a:ln>
        </p:spPr>
        <p:txBody>
          <a:bodyPr>
            <a:normAutofit fontScale="25000" lnSpcReduction="20000"/>
          </a:bodyPr>
          <a:lstStyle/>
          <a:p>
            <a:pPr marL="0" indent="0" hangingPunct="0">
              <a:buNone/>
            </a:pPr>
            <a:r>
              <a:rPr lang="en-US" sz="7200" b="1" u="sng" dirty="0">
                <a:latin typeface="Times New Roman" panose="02020603050405020304" pitchFamily="18" charset="0"/>
                <a:cs typeface="Times New Roman" panose="02020603050405020304" pitchFamily="18" charset="0"/>
              </a:rPr>
              <a:t>Single Monopoly Profit Assumptions</a:t>
            </a:r>
            <a:r>
              <a:rPr lang="en-US" sz="7200" dirty="0">
                <a:latin typeface="Times New Roman" panose="02020603050405020304" pitchFamily="18" charset="0"/>
                <a:cs typeface="Times New Roman" panose="02020603050405020304" pitchFamily="18" charset="0"/>
              </a:rPr>
              <a:t> </a:t>
            </a:r>
            <a:endParaRPr lang="en-US" sz="5600" dirty="0">
              <a:latin typeface="Times New Roman" panose="02020603050405020304" pitchFamily="18" charset="0"/>
              <a:cs typeface="Times New Roman" panose="02020603050405020304" pitchFamily="18" charset="0"/>
            </a:endParaRPr>
          </a:p>
          <a:p>
            <a:pPr lvl="0" hangingPunct="0">
              <a:lnSpc>
                <a:spcPct val="120000"/>
              </a:lnSpc>
              <a:spcBef>
                <a:spcPts val="0"/>
              </a:spcBef>
            </a:pPr>
            <a:r>
              <a:rPr lang="en-US" sz="5600" dirty="0">
                <a:latin typeface="Times New Roman" panose="02020603050405020304" pitchFamily="18" charset="0"/>
                <a:cs typeface="Times New Roman" panose="02020603050405020304" pitchFamily="18" charset="0"/>
              </a:rPr>
              <a:t>2 products -- A and B, </a:t>
            </a:r>
            <a:r>
              <a:rPr lang="en-US" sz="5600" b="1" dirty="0">
                <a:solidFill>
                  <a:srgbClr val="C00000"/>
                </a:solidFill>
                <a:latin typeface="Times New Roman" panose="02020603050405020304" pitchFamily="18" charset="0"/>
                <a:cs typeface="Times New Roman" panose="02020603050405020304" pitchFamily="18" charset="0"/>
              </a:rPr>
              <a:t>used in “fixed proportions</a:t>
            </a:r>
            <a:r>
              <a:rPr lang="en-US" sz="5600" dirty="0">
                <a:latin typeface="Times New Roman" panose="02020603050405020304" pitchFamily="18" charset="0"/>
                <a:cs typeface="Times New Roman" panose="02020603050405020304" pitchFamily="18" charset="0"/>
              </a:rPr>
              <a:t>,” i.e., 1 unit each to create 1 unit of the AB “system”</a:t>
            </a:r>
          </a:p>
          <a:p>
            <a:pPr lvl="0" hangingPunct="0">
              <a:lnSpc>
                <a:spcPct val="120000"/>
              </a:lnSpc>
              <a:spcBef>
                <a:spcPts val="0"/>
              </a:spcBef>
            </a:pPr>
            <a:r>
              <a:rPr lang="en-US" sz="5600" dirty="0">
                <a:latin typeface="Times New Roman" panose="02020603050405020304" pitchFamily="18" charset="0"/>
                <a:cs typeface="Times New Roman" panose="02020603050405020304" pitchFamily="18" charset="0"/>
              </a:rPr>
              <a:t>Consumer willingness to pay (for every consumer) = Monopoly price of product system = 100</a:t>
            </a:r>
          </a:p>
          <a:p>
            <a:pPr lvl="0" hangingPunct="0">
              <a:lnSpc>
                <a:spcPct val="120000"/>
              </a:lnSpc>
              <a:spcBef>
                <a:spcPts val="0"/>
              </a:spcBef>
            </a:pPr>
            <a:r>
              <a:rPr lang="en-US" sz="5600" dirty="0">
                <a:latin typeface="Times New Roman" panose="02020603050405020304" pitchFamily="18" charset="0"/>
                <a:cs typeface="Times New Roman" panose="02020603050405020304" pitchFamily="18" charset="0"/>
              </a:rPr>
              <a:t>Variable cost of A  = 40</a:t>
            </a:r>
          </a:p>
          <a:p>
            <a:pPr lvl="0" hangingPunct="0">
              <a:lnSpc>
                <a:spcPct val="120000"/>
              </a:lnSpc>
              <a:spcBef>
                <a:spcPts val="0"/>
              </a:spcBef>
            </a:pPr>
            <a:r>
              <a:rPr lang="en-US" sz="5600" dirty="0">
                <a:latin typeface="Times New Roman" panose="02020603050405020304" pitchFamily="18" charset="0"/>
                <a:cs typeface="Times New Roman" panose="02020603050405020304" pitchFamily="18" charset="0"/>
              </a:rPr>
              <a:t>Variable cost of B  = 10</a:t>
            </a:r>
          </a:p>
          <a:p>
            <a:pPr lvl="0" hangingPunct="0">
              <a:lnSpc>
                <a:spcPct val="120000"/>
              </a:lnSpc>
              <a:spcBef>
                <a:spcPts val="0"/>
              </a:spcBef>
            </a:pPr>
            <a:r>
              <a:rPr lang="en-US" sz="5600" b="1" dirty="0">
                <a:solidFill>
                  <a:srgbClr val="C00000"/>
                </a:solidFill>
                <a:latin typeface="Times New Roman" panose="02020603050405020304" pitchFamily="18" charset="0"/>
                <a:cs typeface="Times New Roman" panose="02020603050405020304" pitchFamily="18" charset="0"/>
              </a:rPr>
              <a:t>Monopolist in Product A, protected by prohibitive barriers to entry</a:t>
            </a:r>
            <a:endParaRPr lang="en-US" sz="5600" dirty="0">
              <a:solidFill>
                <a:srgbClr val="C00000"/>
              </a:solidFill>
              <a:latin typeface="Times New Roman" panose="02020603050405020304" pitchFamily="18" charset="0"/>
              <a:cs typeface="Times New Roman" panose="02020603050405020304" pitchFamily="18" charset="0"/>
            </a:endParaRPr>
          </a:p>
          <a:p>
            <a:pPr lvl="0" hangingPunct="0">
              <a:lnSpc>
                <a:spcPct val="120000"/>
              </a:lnSpc>
              <a:spcBef>
                <a:spcPts val="0"/>
              </a:spcBef>
            </a:pPr>
            <a:r>
              <a:rPr lang="en-US" sz="5600" b="1" dirty="0">
                <a:solidFill>
                  <a:srgbClr val="C00000"/>
                </a:solidFill>
                <a:latin typeface="Times New Roman" panose="02020603050405020304" pitchFamily="18" charset="0"/>
                <a:cs typeface="Times New Roman" panose="02020603050405020304" pitchFamily="18" charset="0"/>
              </a:rPr>
              <a:t>Competition in Product B by perfect competitors with </a:t>
            </a:r>
            <a:br>
              <a:rPr lang="en-US" sz="5600" b="1" dirty="0">
                <a:solidFill>
                  <a:srgbClr val="C00000"/>
                </a:solidFill>
                <a:latin typeface="Times New Roman" panose="02020603050405020304" pitchFamily="18" charset="0"/>
                <a:cs typeface="Times New Roman" panose="02020603050405020304" pitchFamily="18" charset="0"/>
              </a:rPr>
            </a:br>
            <a:r>
              <a:rPr lang="en-US" sz="5600" b="1" dirty="0">
                <a:solidFill>
                  <a:srgbClr val="C00000"/>
                </a:solidFill>
                <a:latin typeface="Times New Roman" panose="02020603050405020304" pitchFamily="18" charset="0"/>
                <a:cs typeface="Times New Roman" panose="02020603050405020304" pitchFamily="18" charset="0"/>
              </a:rPr>
              <a:t>identical variable cost of B =10</a:t>
            </a:r>
            <a:r>
              <a:rPr lang="en-US" sz="5600" dirty="0">
                <a:solidFill>
                  <a:srgbClr val="C00000"/>
                </a:solidFill>
                <a:latin typeface="Times New Roman" panose="02020603050405020304" pitchFamily="18" charset="0"/>
                <a:cs typeface="Times New Roman" panose="02020603050405020304" pitchFamily="18" charset="0"/>
              </a:rPr>
              <a:t> </a:t>
            </a:r>
          </a:p>
          <a:p>
            <a:pPr marL="0" indent="0" hangingPunct="0">
              <a:buNone/>
            </a:pPr>
            <a:r>
              <a:rPr lang="en-US" sz="7200" b="1" u="sng" dirty="0">
                <a:latin typeface="Times New Roman" panose="02020603050405020304" pitchFamily="18" charset="0"/>
                <a:cs typeface="Times New Roman" panose="02020603050405020304" pitchFamily="18" charset="0"/>
              </a:rPr>
              <a:t>Case 1:  Tying Arrangement</a:t>
            </a:r>
            <a:endParaRPr lang="en-US" sz="5600" dirty="0">
              <a:latin typeface="Times New Roman" panose="02020603050405020304" pitchFamily="18" charset="0"/>
              <a:cs typeface="Times New Roman" panose="02020603050405020304" pitchFamily="18" charset="0"/>
            </a:endParaRP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Suppose monopolist firm bundles (i.e., ties) A and B.    </a:t>
            </a:r>
          </a:p>
          <a:p>
            <a:pPr hangingPunct="0">
              <a:lnSpc>
                <a:spcPct val="120000"/>
              </a:lnSpc>
              <a:spcBef>
                <a:spcPts val="0"/>
              </a:spcBef>
            </a:pPr>
            <a:r>
              <a:rPr lang="en-US" sz="5600" dirty="0" err="1">
                <a:latin typeface="Times New Roman" panose="02020603050405020304" pitchFamily="18" charset="0"/>
                <a:cs typeface="Times New Roman" panose="02020603050405020304" pitchFamily="18" charset="0"/>
              </a:rPr>
              <a:t>Monop</a:t>
            </a:r>
            <a:r>
              <a:rPr lang="en-US" sz="5600" dirty="0">
                <a:latin typeface="Times New Roman" panose="02020603050405020304" pitchFamily="18" charset="0"/>
                <a:cs typeface="Times New Roman" panose="02020603050405020304" pitchFamily="18" charset="0"/>
              </a:rPr>
              <a:t> price for system  =  100</a:t>
            </a: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Variable Cost =  40 + 10 =   </a:t>
            </a:r>
            <a:r>
              <a:rPr lang="en-US" sz="5600" u="sng" dirty="0">
                <a:latin typeface="Times New Roman" panose="02020603050405020304" pitchFamily="18" charset="0"/>
                <a:cs typeface="Times New Roman" panose="02020603050405020304" pitchFamily="18" charset="0"/>
              </a:rPr>
              <a:t>50</a:t>
            </a:r>
            <a:r>
              <a:rPr lang="en-US" sz="5600" dirty="0">
                <a:latin typeface="Times New Roman" panose="02020603050405020304" pitchFamily="18" charset="0"/>
                <a:cs typeface="Times New Roman" panose="02020603050405020304" pitchFamily="18" charset="0"/>
              </a:rPr>
              <a:t>          </a:t>
            </a: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Monopoly Profit                    50</a:t>
            </a:r>
            <a:br>
              <a:rPr lang="en-US" sz="5600" dirty="0">
                <a:latin typeface="Times New Roman" panose="02020603050405020304" pitchFamily="18" charset="0"/>
                <a:cs typeface="Times New Roman" panose="02020603050405020304" pitchFamily="18" charset="0"/>
              </a:rPr>
            </a:br>
            <a:r>
              <a:rPr lang="en-US" sz="5600" dirty="0">
                <a:latin typeface="Times New Roman" panose="02020603050405020304" pitchFamily="18" charset="0"/>
                <a:cs typeface="Times New Roman" panose="02020603050405020304" pitchFamily="18" charset="0"/>
              </a:rPr>
              <a:t> </a:t>
            </a:r>
          </a:p>
          <a:p>
            <a:pPr marL="0" indent="0" hangingPunct="0">
              <a:lnSpc>
                <a:spcPct val="120000"/>
              </a:lnSpc>
              <a:spcBef>
                <a:spcPts val="0"/>
              </a:spcBef>
              <a:buNone/>
            </a:pPr>
            <a:r>
              <a:rPr lang="en-US" sz="7200" b="1" u="sng" dirty="0">
                <a:latin typeface="Times New Roman" panose="02020603050405020304" pitchFamily="18" charset="0"/>
                <a:cs typeface="Times New Roman" panose="02020603050405020304" pitchFamily="18" charset="0"/>
              </a:rPr>
              <a:t>Case 2:  Monopolist sells A only; Rivals sell </a:t>
            </a:r>
            <a:br>
              <a:rPr lang="en-US" sz="7200" b="1" u="sng" dirty="0">
                <a:latin typeface="Times New Roman" panose="02020603050405020304" pitchFamily="18" charset="0"/>
                <a:cs typeface="Times New Roman" panose="02020603050405020304" pitchFamily="18" charset="0"/>
              </a:rPr>
            </a:br>
            <a:r>
              <a:rPr lang="en-US" sz="7200" b="1" u="sng" dirty="0">
                <a:latin typeface="Times New Roman" panose="02020603050405020304" pitchFamily="18" charset="0"/>
                <a:cs typeface="Times New Roman" panose="02020603050405020304" pitchFamily="18" charset="0"/>
              </a:rPr>
              <a:t>product B in competition</a:t>
            </a:r>
            <a:endParaRPr lang="en-US" sz="7200" dirty="0">
              <a:latin typeface="Times New Roman" panose="02020603050405020304" pitchFamily="18" charset="0"/>
              <a:cs typeface="Times New Roman" panose="02020603050405020304" pitchFamily="18" charset="0"/>
            </a:endParaRPr>
          </a:p>
          <a:p>
            <a:pPr hangingPunct="0">
              <a:lnSpc>
                <a:spcPct val="120000"/>
              </a:lnSpc>
              <a:spcBef>
                <a:spcPts val="0"/>
              </a:spcBef>
            </a:pPr>
            <a:r>
              <a:rPr lang="en-US" sz="5600" b="1" dirty="0">
                <a:latin typeface="Times New Roman" panose="02020603050405020304" pitchFamily="18" charset="0"/>
                <a:cs typeface="Times New Roman" panose="02020603050405020304" pitchFamily="18" charset="0"/>
              </a:rPr>
              <a:t>Competition among product B rivals implies Price of B = 10</a:t>
            </a:r>
            <a:endParaRPr lang="en-US" sz="5600" dirty="0">
              <a:latin typeface="Times New Roman" panose="02020603050405020304" pitchFamily="18" charset="0"/>
              <a:cs typeface="Times New Roman" panose="02020603050405020304" pitchFamily="18" charset="0"/>
            </a:endParaRP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This implies: Monopoly price for “standalone” product A = 90 </a:t>
            </a: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Why?  If set price of A = 90, then customer will view cost of both products (i.e., system) = 100.</a:t>
            </a: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Thus, monopolist will sell the same quantity of A as would if sold bundle at 100</a:t>
            </a:r>
          </a:p>
          <a:p>
            <a:pPr hangingPunct="0">
              <a:lnSpc>
                <a:spcPct val="120000"/>
              </a:lnSpc>
              <a:spcBef>
                <a:spcPts val="0"/>
              </a:spcBef>
            </a:pPr>
            <a:r>
              <a:rPr lang="en-US" sz="5600" b="1" dirty="0">
                <a:solidFill>
                  <a:srgbClr val="C00000"/>
                </a:solidFill>
                <a:latin typeface="Times New Roman" panose="02020603050405020304" pitchFamily="18" charset="0"/>
                <a:cs typeface="Times New Roman" panose="02020603050405020304" pitchFamily="18" charset="0"/>
              </a:rPr>
              <a:t>Monopolist’s Profit on standalone A sales = 90 - 40 = 50</a:t>
            </a:r>
            <a:endParaRPr lang="en-US" sz="5600" dirty="0">
              <a:solidFill>
                <a:srgbClr val="C00000"/>
              </a:solidFill>
              <a:latin typeface="Times New Roman" panose="02020603050405020304" pitchFamily="18" charset="0"/>
              <a:cs typeface="Times New Roman" panose="02020603050405020304" pitchFamily="18" charset="0"/>
            </a:endParaRPr>
          </a:p>
          <a:p>
            <a:pPr hangingPunct="0">
              <a:lnSpc>
                <a:spcPct val="120000"/>
              </a:lnSpc>
              <a:spcBef>
                <a:spcPts val="0"/>
              </a:spcBef>
            </a:pPr>
            <a:r>
              <a:rPr lang="en-US" sz="5600" b="1" dirty="0">
                <a:solidFill>
                  <a:srgbClr val="C00000"/>
                </a:solidFill>
                <a:highlight>
                  <a:srgbClr val="FFFF00"/>
                </a:highlight>
                <a:latin typeface="Times New Roman" panose="02020603050405020304" pitchFamily="18" charset="0"/>
                <a:cs typeface="Times New Roman" panose="02020603050405020304" pitchFamily="18" charset="0"/>
              </a:rPr>
              <a:t>Same profit as with tying</a:t>
            </a:r>
          </a:p>
          <a:p>
            <a:pPr hangingPunct="0">
              <a:lnSpc>
                <a:spcPct val="120000"/>
              </a:lnSpc>
              <a:spcBef>
                <a:spcPts val="0"/>
              </a:spcBef>
            </a:pPr>
            <a:endParaRPr lang="en-US" sz="5600" b="1" dirty="0">
              <a:latin typeface="Times New Roman" panose="02020603050405020304" pitchFamily="18" charset="0"/>
              <a:cs typeface="Times New Roman" panose="02020603050405020304" pitchFamily="18" charset="0"/>
            </a:endParaRPr>
          </a:p>
          <a:p>
            <a:pPr marL="0" indent="0" hangingPunct="0">
              <a:lnSpc>
                <a:spcPct val="120000"/>
              </a:lnSpc>
              <a:spcBef>
                <a:spcPts val="0"/>
              </a:spcBef>
              <a:buNone/>
            </a:pPr>
            <a:endParaRPr lang="en-US" sz="4800" b="1" dirty="0">
              <a:latin typeface="Times New Roman" panose="02020603050405020304" pitchFamily="18" charset="0"/>
              <a:cs typeface="Times New Roman" panose="02020603050405020304" pitchFamily="18" charset="0"/>
            </a:endParaRPr>
          </a:p>
          <a:p>
            <a:pPr marL="0" indent="0" hangingPunct="0">
              <a:lnSpc>
                <a:spcPct val="120000"/>
              </a:lnSpc>
              <a:spcBef>
                <a:spcPts val="0"/>
              </a:spcBef>
              <a:buNone/>
            </a:pPr>
            <a:r>
              <a:rPr lang="en-US" sz="4000" dirty="0">
                <a:latin typeface="Times New Roman" panose="02020603050405020304" pitchFamily="18" charset="0"/>
                <a:cs typeface="Times New Roman" panose="02020603050405020304" pitchFamily="18" charset="0"/>
              </a:rPr>
              <a:t> </a:t>
            </a:r>
          </a:p>
          <a:p>
            <a:pPr>
              <a:lnSpc>
                <a:spcPct val="120000"/>
              </a:lnSpc>
              <a:spcBef>
                <a:spcPts val="0"/>
              </a:spcBef>
            </a:pPr>
            <a:endParaRPr lang="en-US" dirty="0">
              <a:latin typeface="Times New Roman" panose="02020603050405020304" pitchFamily="18" charset="0"/>
              <a:cs typeface="Times New Roman" panose="02020603050405020304" pitchFamily="18" charset="0"/>
            </a:endParaRPr>
          </a:p>
        </p:txBody>
      </p:sp>
      <p:sp>
        <p:nvSpPr>
          <p:cNvPr id="10" name="Content Placeholder 9">
            <a:extLst>
              <a:ext uri="{FF2B5EF4-FFF2-40B4-BE49-F238E27FC236}">
                <a16:creationId xmlns:a16="http://schemas.microsoft.com/office/drawing/2014/main" id="{EDEB132F-F990-4BB8-A9BC-6C8091985FAD}"/>
              </a:ext>
            </a:extLst>
          </p:cNvPr>
          <p:cNvSpPr>
            <a:spLocks noGrp="1"/>
          </p:cNvSpPr>
          <p:nvPr>
            <p:ph sz="half" idx="2"/>
          </p:nvPr>
        </p:nvSpPr>
        <p:spPr>
          <a:xfrm>
            <a:off x="6096000" y="630171"/>
            <a:ext cx="5687506" cy="6136849"/>
          </a:xfrm>
          <a:ln w="19050">
            <a:solidFill>
              <a:schemeClr val="tx1"/>
            </a:solidFill>
          </a:ln>
        </p:spPr>
        <p:txBody>
          <a:bodyPr>
            <a:normAutofit fontScale="25000" lnSpcReduction="20000"/>
          </a:bodyPr>
          <a:lstStyle/>
          <a:p>
            <a:pPr marL="0" indent="0" hangingPunct="0">
              <a:buNone/>
            </a:pPr>
            <a:r>
              <a:rPr lang="en-US" sz="7200" b="1" u="sng" dirty="0">
                <a:solidFill>
                  <a:srgbClr val="C00000"/>
                </a:solidFill>
                <a:latin typeface="Times New Roman" panose="02020603050405020304" pitchFamily="18" charset="0"/>
                <a:cs typeface="Times New Roman" panose="02020603050405020304" pitchFamily="18" charset="0"/>
              </a:rPr>
              <a:t>Conclusion: Single monopoly profit theory holds</a:t>
            </a:r>
            <a:r>
              <a:rPr lang="en-US" sz="7200" b="1" dirty="0">
                <a:solidFill>
                  <a:srgbClr val="C00000"/>
                </a:solidFill>
                <a:latin typeface="Times New Roman" panose="02020603050405020304" pitchFamily="18" charset="0"/>
                <a:cs typeface="Times New Roman" panose="02020603050405020304" pitchFamily="18" charset="0"/>
              </a:rPr>
              <a:t> under </a:t>
            </a:r>
            <a:r>
              <a:rPr lang="en-US" sz="7200" b="1" u="sng" dirty="0">
                <a:solidFill>
                  <a:srgbClr val="C00000"/>
                </a:solidFill>
                <a:latin typeface="Times New Roman" panose="02020603050405020304" pitchFamily="18" charset="0"/>
                <a:cs typeface="Times New Roman" panose="02020603050405020304" pitchFamily="18" charset="0"/>
              </a:rPr>
              <a:t>these assumptions</a:t>
            </a:r>
            <a:endParaRPr lang="en-US" sz="7200" u="sng" dirty="0">
              <a:solidFill>
                <a:srgbClr val="C00000"/>
              </a:solidFill>
              <a:latin typeface="Times New Roman" panose="02020603050405020304" pitchFamily="18" charset="0"/>
              <a:cs typeface="Times New Roman" panose="02020603050405020304" pitchFamily="18" charset="0"/>
            </a:endParaRP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Profit of monopolist same if tie or if sell only product A.  </a:t>
            </a: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Profit = 50 per unit of A either way (Single monopoly profit result holds!)</a:t>
            </a: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Thus, no incentive for monopolist to tie (force) consumers to buy its brand of product B.</a:t>
            </a:r>
          </a:p>
          <a:p>
            <a:pPr marL="0" indent="0" hangingPunct="0">
              <a:buNone/>
            </a:pPr>
            <a:endParaRPr lang="en-US" sz="5600" b="1" u="sng" dirty="0">
              <a:latin typeface="Times New Roman" panose="02020603050405020304" pitchFamily="18" charset="0"/>
              <a:cs typeface="Times New Roman" panose="02020603050405020304" pitchFamily="18" charset="0"/>
            </a:endParaRPr>
          </a:p>
          <a:p>
            <a:pPr marL="0" indent="0" hangingPunct="0">
              <a:buNone/>
            </a:pPr>
            <a:r>
              <a:rPr lang="en-US" sz="6400" b="1" u="sng" dirty="0">
                <a:latin typeface="Times New Roman" panose="02020603050405020304" pitchFamily="18" charset="0"/>
                <a:cs typeface="Times New Roman" panose="02020603050405020304" pitchFamily="18" charset="0"/>
              </a:rPr>
              <a:t>Case 3: Suppose more efficient B-competitors</a:t>
            </a:r>
            <a:endParaRPr lang="en-US" sz="6400" dirty="0">
              <a:latin typeface="Times New Roman" panose="02020603050405020304" pitchFamily="18" charset="0"/>
              <a:cs typeface="Times New Roman" panose="02020603050405020304" pitchFamily="18" charset="0"/>
            </a:endParaRP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Theory will hold even if B-competitors are more efficient. Still no incentive to bundle</a:t>
            </a:r>
          </a:p>
          <a:p>
            <a:pPr hangingPunct="0">
              <a:lnSpc>
                <a:spcPct val="120000"/>
              </a:lnSpc>
              <a:spcBef>
                <a:spcPts val="0"/>
              </a:spcBef>
            </a:pPr>
            <a:r>
              <a:rPr lang="en-US" sz="5600" b="1" dirty="0">
                <a:solidFill>
                  <a:srgbClr val="0070C0"/>
                </a:solidFill>
                <a:latin typeface="Times New Roman" panose="02020603050405020304" pitchFamily="18" charset="0"/>
                <a:cs typeface="Times New Roman" panose="02020603050405020304" pitchFamily="18" charset="0"/>
              </a:rPr>
              <a:t>Assume competitors’ cost of B is 5 (instead of 10)</a:t>
            </a:r>
          </a:p>
          <a:p>
            <a:pPr hangingPunct="0">
              <a:lnSpc>
                <a:spcPct val="120000"/>
              </a:lnSpc>
              <a:spcBef>
                <a:spcPts val="0"/>
              </a:spcBef>
            </a:pPr>
            <a:r>
              <a:rPr lang="en-US" sz="5600" b="1" dirty="0">
                <a:solidFill>
                  <a:srgbClr val="0070C0"/>
                </a:solidFill>
                <a:latin typeface="Times New Roman" panose="02020603050405020304" pitchFamily="18" charset="0"/>
                <a:cs typeface="Times New Roman" panose="02020603050405020304" pitchFamily="18" charset="0"/>
              </a:rPr>
              <a:t>Now, monopolist can set standalone price of A = 95, </a:t>
            </a: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Then “system” price is 95+5=100, same as before.</a:t>
            </a:r>
          </a:p>
          <a:p>
            <a:pPr hangingPunct="0">
              <a:lnSpc>
                <a:spcPct val="120000"/>
              </a:lnSpc>
              <a:spcBef>
                <a:spcPts val="0"/>
              </a:spcBef>
            </a:pPr>
            <a:r>
              <a:rPr lang="en-US" sz="5600" dirty="0">
                <a:solidFill>
                  <a:srgbClr val="0070C0"/>
                </a:solidFill>
                <a:latin typeface="Times New Roman" panose="02020603050405020304" pitchFamily="18" charset="0"/>
                <a:cs typeface="Times New Roman" panose="02020603050405020304" pitchFamily="18" charset="0"/>
              </a:rPr>
              <a:t>A’s profit = 95-40 = 55, higher than before (previously profit = 50 per unit).</a:t>
            </a:r>
          </a:p>
          <a:p>
            <a:pPr hangingPunct="0">
              <a:lnSpc>
                <a:spcPct val="120000"/>
              </a:lnSpc>
              <a:spcBef>
                <a:spcPts val="0"/>
              </a:spcBef>
            </a:pPr>
            <a:r>
              <a:rPr lang="en-US" sz="5600" b="1" i="1" dirty="0">
                <a:latin typeface="Times New Roman" panose="02020603050405020304" pitchFamily="18" charset="0"/>
                <a:cs typeface="Times New Roman" panose="02020603050405020304" pitchFamily="18" charset="0"/>
              </a:rPr>
              <a:t>So, monopolist still has no incentive to tie, if rivals are more efficient in tied product market.</a:t>
            </a:r>
            <a:r>
              <a:rPr lang="en-US" sz="5600" dirty="0">
                <a:latin typeface="Times New Roman" panose="02020603050405020304" pitchFamily="18" charset="0"/>
                <a:cs typeface="Times New Roman" panose="02020603050405020304" pitchFamily="18" charset="0"/>
              </a:rPr>
              <a:t>  </a:t>
            </a:r>
          </a:p>
          <a:p>
            <a:pPr hangingPunct="0">
              <a:lnSpc>
                <a:spcPct val="120000"/>
              </a:lnSpc>
              <a:spcBef>
                <a:spcPts val="0"/>
              </a:spcBef>
            </a:pPr>
            <a:r>
              <a:rPr lang="en-US" sz="5600" dirty="0">
                <a:latin typeface="Times New Roman" panose="02020603050405020304" pitchFamily="18" charset="0"/>
                <a:cs typeface="Times New Roman" panose="02020603050405020304" pitchFamily="18" charset="0"/>
              </a:rPr>
              <a:t>(Note: If rivals had higher costs (e.g., cost of B =15), monopolist could simply undercut them by setting  B-price = 10.  Still no benefit from tying.)</a:t>
            </a:r>
          </a:p>
          <a:p>
            <a:pPr marL="0" indent="0" hangingPunct="0">
              <a:lnSpc>
                <a:spcPct val="120000"/>
              </a:lnSpc>
              <a:spcBef>
                <a:spcPts val="0"/>
              </a:spcBef>
              <a:buNone/>
            </a:pPr>
            <a:endParaRPr lang="en-US" sz="5600" dirty="0">
              <a:latin typeface="Times New Roman" panose="02020603050405020304" pitchFamily="18" charset="0"/>
              <a:cs typeface="Times New Roman" panose="02020603050405020304" pitchFamily="18" charset="0"/>
            </a:endParaRPr>
          </a:p>
          <a:p>
            <a:pPr marL="0" indent="0" hangingPunct="0">
              <a:buNone/>
            </a:pPr>
            <a:r>
              <a:rPr lang="en-US" sz="5600" i="1" u="sng" dirty="0">
                <a:latin typeface="Times New Roman" panose="02020603050405020304" pitchFamily="18" charset="0"/>
                <a:cs typeface="Times New Roman" panose="02020603050405020304" pitchFamily="18" charset="0"/>
              </a:rPr>
              <a:t>Technical Note on Case 3</a:t>
            </a:r>
            <a:r>
              <a:rPr lang="en-US" sz="5600" i="1" dirty="0">
                <a:latin typeface="Times New Roman" panose="02020603050405020304" pitchFamily="18" charset="0"/>
                <a:cs typeface="Times New Roman" panose="02020603050405020304" pitchFamily="18" charset="0"/>
              </a:rPr>
              <a:t>:  If consumers 3 do not all have the same willingness-to-pay, but demand is downward sloping instead of perfectly inelastic, then the monopoly producer of product A would make even more profit.  But, there still would be no incentive to tie.  The monopolist would set the price of A somewhat below 95, which would make the system price somewhat less than 100 and would increase sales of the system (and product A).  In that case, total industry sales would rise, price would fall, and consumer welfare would rise.  (Note: The increased quantity effect does not occur when demand is perfectly inelastic.)</a:t>
            </a:r>
          </a:p>
          <a:p>
            <a:endParaRPr lang="en-US" sz="3200" dirty="0">
              <a:latin typeface="Times New Roman" panose="02020603050405020304" pitchFamily="18" charset="0"/>
              <a:cs typeface="Times New Roman" panose="02020603050405020304" pitchFamily="18" charset="0"/>
            </a:endParaRPr>
          </a:p>
        </p:txBody>
      </p:sp>
      <p:sp>
        <p:nvSpPr>
          <p:cNvPr id="4" name="Slide Number Placeholder 3">
            <a:extLst>
              <a:ext uri="{FF2B5EF4-FFF2-40B4-BE49-F238E27FC236}">
                <a16:creationId xmlns:a16="http://schemas.microsoft.com/office/drawing/2014/main" id="{745B6813-5B68-42DA-922C-FA7B4FC69197}"/>
              </a:ext>
            </a:extLst>
          </p:cNvPr>
          <p:cNvSpPr>
            <a:spLocks noGrp="1"/>
          </p:cNvSpPr>
          <p:nvPr>
            <p:ph type="sldNum" sz="quarter" idx="12"/>
          </p:nvPr>
        </p:nvSpPr>
        <p:spPr>
          <a:xfrm>
            <a:off x="9072513" y="6457397"/>
            <a:ext cx="2743200" cy="365125"/>
          </a:xfrm>
        </p:spPr>
        <p:txBody>
          <a:bodyPr/>
          <a:lstStyle/>
          <a:p>
            <a:fld id="{87C73BCF-10A9-4C98-820C-00886F1B0A2E}" type="slidenum">
              <a:rPr lang="en-US" smtClean="0"/>
              <a:t>31</a:t>
            </a:fld>
            <a:endParaRPr lang="en-US" dirty="0"/>
          </a:p>
        </p:txBody>
      </p:sp>
    </p:spTree>
    <p:extLst>
      <p:ext uri="{BB962C8B-B14F-4D97-AF65-F5344CB8AC3E}">
        <p14:creationId xmlns:p14="http://schemas.microsoft.com/office/powerpoint/2010/main" val="570745908"/>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a:xfrm>
            <a:off x="483908" y="136525"/>
            <a:ext cx="8850199" cy="1219200"/>
          </a:xfrm>
          <a:noFill/>
        </p:spPr>
        <p:txBody>
          <a:bodyPr>
            <a:normAutofit/>
          </a:bodyPr>
          <a:lstStyle/>
          <a:p>
            <a:pPr eaLnBrk="1" hangingPunct="1"/>
            <a:r>
              <a:rPr lang="en-US" sz="2800" i="1" dirty="0">
                <a:latin typeface="Times New Roman" pitchFamily="18" charset="0"/>
                <a:cs typeface="Times New Roman" pitchFamily="18" charset="0"/>
              </a:rPr>
              <a:t>Anticompetitive Rationales </a:t>
            </a:r>
            <a:r>
              <a:rPr lang="en-US" sz="2800" dirty="0">
                <a:latin typeface="Times New Roman" pitchFamily="18" charset="0"/>
                <a:cs typeface="Times New Roman" pitchFamily="18" charset="0"/>
              </a:rPr>
              <a:t>for Tying </a:t>
            </a:r>
            <a:br>
              <a:rPr lang="en-US" sz="2800" dirty="0">
                <a:latin typeface="Times New Roman" pitchFamily="18" charset="0"/>
                <a:cs typeface="Times New Roman" pitchFamily="18" charset="0"/>
              </a:rPr>
            </a:br>
            <a:r>
              <a:rPr lang="en-US" sz="2800" i="1" dirty="0">
                <a:latin typeface="Times New Roman" pitchFamily="18" charset="0"/>
                <a:cs typeface="Times New Roman" pitchFamily="18" charset="0"/>
              </a:rPr>
              <a:t>(Absent the Narrow Market Conditions)</a:t>
            </a:r>
          </a:p>
        </p:txBody>
      </p:sp>
      <p:sp>
        <p:nvSpPr>
          <p:cNvPr id="18435" name="Rectangle 3"/>
          <p:cNvSpPr>
            <a:spLocks noGrp="1" noChangeArrowheads="1"/>
          </p:cNvSpPr>
          <p:nvPr>
            <p:ph idx="1"/>
          </p:nvPr>
        </p:nvSpPr>
        <p:spPr>
          <a:xfrm>
            <a:off x="512188" y="1355725"/>
            <a:ext cx="8527037" cy="5535269"/>
          </a:xfrm>
        </p:spPr>
        <p:txBody>
          <a:bodyPr>
            <a:normAutofit fontScale="85000" lnSpcReduction="20000"/>
          </a:bodyPr>
          <a:lstStyle/>
          <a:p>
            <a:pPr eaLnBrk="1" hangingPunct="1">
              <a:lnSpc>
                <a:spcPct val="100000"/>
              </a:lnSpc>
              <a:spcBef>
                <a:spcPct val="40000"/>
              </a:spcBef>
            </a:pPr>
            <a:r>
              <a:rPr lang="en-US" sz="2400" b="1" i="1" dirty="0">
                <a:solidFill>
                  <a:srgbClr val="C00000"/>
                </a:solidFill>
                <a:latin typeface="Times New Roman" pitchFamily="18" charset="0"/>
                <a:cs typeface="Times New Roman" pitchFamily="18" charset="0"/>
              </a:rPr>
              <a:t>Exclusionary conduct can </a:t>
            </a:r>
            <a:r>
              <a:rPr lang="en-US" sz="2400" b="1" i="1" u="sng" dirty="0">
                <a:solidFill>
                  <a:srgbClr val="C00000"/>
                </a:solidFill>
                <a:latin typeface="Times New Roman" pitchFamily="18" charset="0"/>
                <a:cs typeface="Times New Roman" pitchFamily="18" charset="0"/>
              </a:rPr>
              <a:t>protect or achieve the tying product monopoly</a:t>
            </a:r>
            <a:r>
              <a:rPr lang="en-US" sz="2400" b="1" i="1" dirty="0">
                <a:solidFill>
                  <a:srgbClr val="C00000"/>
                </a:solidFill>
                <a:latin typeface="Times New Roman" pitchFamily="18" charset="0"/>
                <a:cs typeface="Times New Roman" pitchFamily="18" charset="0"/>
              </a:rPr>
              <a:t>, rather than create a second monopoly</a:t>
            </a:r>
          </a:p>
          <a:p>
            <a:pPr lvl="1">
              <a:lnSpc>
                <a:spcPct val="100000"/>
              </a:lnSpc>
              <a:spcBef>
                <a:spcPct val="40000"/>
              </a:spcBef>
            </a:pPr>
            <a:r>
              <a:rPr lang="en-US" sz="2000" i="1" dirty="0">
                <a:latin typeface="Times New Roman" panose="02020603050405020304" pitchFamily="18" charset="0"/>
                <a:cs typeface="Times New Roman" pitchFamily="18" charset="0"/>
              </a:rPr>
              <a:t>If no initial durable monopoly</a:t>
            </a:r>
            <a:r>
              <a:rPr lang="en-US" sz="2000" dirty="0">
                <a:latin typeface="Times New Roman" panose="02020603050405020304" pitchFamily="18" charset="0"/>
                <a:cs typeface="Times New Roman" pitchFamily="18" charset="0"/>
              </a:rPr>
              <a:t>, tying can be used to raise rivals’ costs and entry barriers to maintain tying product monopoly</a:t>
            </a:r>
          </a:p>
          <a:p>
            <a:pPr lvl="1" eaLnBrk="1" hangingPunct="1">
              <a:lnSpc>
                <a:spcPct val="100000"/>
              </a:lnSpc>
              <a:spcBef>
                <a:spcPct val="40000"/>
              </a:spcBef>
            </a:pPr>
            <a:r>
              <a:rPr lang="en-US" sz="2000" i="1" dirty="0">
                <a:latin typeface="Times New Roman" pitchFamily="18" charset="0"/>
                <a:cs typeface="Times New Roman" pitchFamily="18" charset="0"/>
              </a:rPr>
              <a:t>Example: Microsoft </a:t>
            </a:r>
            <a:r>
              <a:rPr lang="en-US" sz="2000" dirty="0">
                <a:latin typeface="Times New Roman" pitchFamily="18" charset="0"/>
                <a:cs typeface="Times New Roman" pitchFamily="18" charset="0"/>
              </a:rPr>
              <a:t>monopolizes browser market to protect Windows OS monopoly</a:t>
            </a:r>
          </a:p>
          <a:p>
            <a:pPr eaLnBrk="1" hangingPunct="1">
              <a:lnSpc>
                <a:spcPct val="100000"/>
              </a:lnSpc>
              <a:spcBef>
                <a:spcPct val="40000"/>
              </a:spcBef>
            </a:pPr>
            <a:r>
              <a:rPr lang="en-US" sz="2400" b="1" i="1" dirty="0">
                <a:solidFill>
                  <a:srgbClr val="C00000"/>
                </a:solidFill>
                <a:latin typeface="Times New Roman" pitchFamily="18" charset="0"/>
                <a:cs typeface="Times New Roman" pitchFamily="18" charset="0"/>
              </a:rPr>
              <a:t>Exclusionary conduct can permit market power </a:t>
            </a:r>
            <a:r>
              <a:rPr lang="en-US" sz="2400" b="1" i="1" u="sng" dirty="0">
                <a:solidFill>
                  <a:srgbClr val="C00000"/>
                </a:solidFill>
                <a:latin typeface="Times New Roman" pitchFamily="18" charset="0"/>
                <a:cs typeface="Times New Roman" pitchFamily="18" charset="0"/>
              </a:rPr>
              <a:t>over the tied product </a:t>
            </a:r>
            <a:r>
              <a:rPr lang="en-US" sz="2400" b="1" i="1" dirty="0">
                <a:solidFill>
                  <a:srgbClr val="C00000"/>
                </a:solidFill>
                <a:latin typeface="Times New Roman" pitchFamily="18" charset="0"/>
                <a:cs typeface="Times New Roman" pitchFamily="18" charset="0"/>
              </a:rPr>
              <a:t>for </a:t>
            </a:r>
            <a:r>
              <a:rPr lang="en-US" sz="2400" b="1" i="1" u="sng" dirty="0">
                <a:solidFill>
                  <a:srgbClr val="C00000"/>
                </a:solidFill>
                <a:latin typeface="Times New Roman" pitchFamily="18" charset="0"/>
                <a:cs typeface="Times New Roman" pitchFamily="18" charset="0"/>
              </a:rPr>
              <a:t>consumers who do not buy the monopoly (tying) product</a:t>
            </a:r>
          </a:p>
          <a:p>
            <a:pPr lvl="1">
              <a:lnSpc>
                <a:spcPct val="100000"/>
              </a:lnSpc>
              <a:spcBef>
                <a:spcPct val="40000"/>
              </a:spcBef>
            </a:pPr>
            <a:r>
              <a:rPr lang="en-US" sz="2000" i="1" dirty="0">
                <a:latin typeface="Times New Roman" pitchFamily="18" charset="0"/>
                <a:cs typeface="Times New Roman" pitchFamily="18" charset="0"/>
              </a:rPr>
              <a:t>If some consumers do not buy the tying product</a:t>
            </a:r>
            <a:r>
              <a:rPr lang="en-US" sz="2000" dirty="0">
                <a:latin typeface="Times New Roman" pitchFamily="18" charset="0"/>
                <a:cs typeface="Times New Roman" pitchFamily="18" charset="0"/>
              </a:rPr>
              <a:t>, then single </a:t>
            </a:r>
            <a:r>
              <a:rPr lang="en-US" sz="2000" dirty="0" err="1">
                <a:latin typeface="Times New Roman" pitchFamily="18" charset="0"/>
                <a:cs typeface="Times New Roman" pitchFamily="18" charset="0"/>
              </a:rPr>
              <a:t>monop</a:t>
            </a:r>
            <a:r>
              <a:rPr lang="en-US" sz="2000" dirty="0">
                <a:latin typeface="Times New Roman" pitchFamily="18" charset="0"/>
                <a:cs typeface="Times New Roman" pitchFamily="18" charset="0"/>
              </a:rPr>
              <a:t> profit story would not apply to them</a:t>
            </a:r>
          </a:p>
          <a:p>
            <a:pPr lvl="1">
              <a:lnSpc>
                <a:spcPct val="100000"/>
              </a:lnSpc>
              <a:spcBef>
                <a:spcPct val="40000"/>
              </a:spcBef>
            </a:pPr>
            <a:r>
              <a:rPr lang="en-US" sz="2000" b="1" dirty="0">
                <a:latin typeface="Times New Roman" pitchFamily="18" charset="0"/>
                <a:cs typeface="Times New Roman" pitchFamily="18" charset="0"/>
              </a:rPr>
              <a:t>Tying can be used to raise rivals’ costs; </a:t>
            </a:r>
            <a:r>
              <a:rPr lang="en-US" sz="2000" b="1" i="1" dirty="0">
                <a:latin typeface="Times New Roman" pitchFamily="18" charset="0"/>
                <a:cs typeface="Times New Roman" pitchFamily="18" charset="0"/>
              </a:rPr>
              <a:t>and/or, </a:t>
            </a:r>
            <a:r>
              <a:rPr lang="en-US" sz="2000" b="1" dirty="0">
                <a:latin typeface="Times New Roman" pitchFamily="18" charset="0"/>
                <a:cs typeface="Times New Roman" pitchFamily="18" charset="0"/>
              </a:rPr>
              <a:t>restrict rivals’ capacity or ability to grow in tied product; </a:t>
            </a:r>
            <a:r>
              <a:rPr lang="en-US" sz="2000" b="1" i="1" dirty="0">
                <a:latin typeface="Times New Roman" pitchFamily="18" charset="0"/>
                <a:cs typeface="Times New Roman" pitchFamily="18" charset="0"/>
              </a:rPr>
              <a:t>and/or, </a:t>
            </a:r>
            <a:r>
              <a:rPr lang="en-US" sz="2000" b="1" dirty="0">
                <a:latin typeface="Times New Roman" pitchFamily="18" charset="0"/>
                <a:cs typeface="Times New Roman" pitchFamily="18" charset="0"/>
              </a:rPr>
              <a:t>push rivals below minimum viable scale or minimum efficient scale </a:t>
            </a:r>
            <a:r>
              <a:rPr lang="en-US" sz="2000" b="1" i="1" dirty="0">
                <a:latin typeface="Times New Roman" pitchFamily="18" charset="0"/>
                <a:cs typeface="Times New Roman" pitchFamily="18" charset="0"/>
              </a:rPr>
              <a:t>(similar to vertical merger 2-level entry barrier)</a:t>
            </a:r>
          </a:p>
          <a:p>
            <a:pPr lvl="1" eaLnBrk="1" hangingPunct="1">
              <a:lnSpc>
                <a:spcPct val="100000"/>
              </a:lnSpc>
              <a:spcBef>
                <a:spcPct val="40000"/>
              </a:spcBef>
            </a:pPr>
            <a:r>
              <a:rPr lang="en-US" sz="2000" b="1" i="1" dirty="0">
                <a:latin typeface="Times New Roman" pitchFamily="18" charset="0"/>
                <a:cs typeface="Times New Roman" pitchFamily="18" charset="0"/>
              </a:rPr>
              <a:t>Hypo Example</a:t>
            </a:r>
            <a:r>
              <a:rPr lang="en-US" sz="2000" dirty="0">
                <a:latin typeface="Times New Roman" pitchFamily="18" charset="0"/>
                <a:cs typeface="Times New Roman" pitchFamily="18" charset="0"/>
              </a:rPr>
              <a:t>: If Windows had been permitted to tie IE and Bing to Windows in 2001, that might have prevented Google entry and led to a Bing monopoly on </a:t>
            </a:r>
            <a:r>
              <a:rPr lang="en-US" sz="2000" i="1" dirty="0">
                <a:latin typeface="Times New Roman" pitchFamily="18" charset="0"/>
                <a:cs typeface="Times New Roman" pitchFamily="18" charset="0"/>
              </a:rPr>
              <a:t>non-Windows devices</a:t>
            </a:r>
          </a:p>
          <a:p>
            <a:pPr eaLnBrk="1" hangingPunct="1">
              <a:lnSpc>
                <a:spcPct val="100000"/>
              </a:lnSpc>
              <a:spcBef>
                <a:spcPct val="40000"/>
              </a:spcBef>
            </a:pPr>
            <a:r>
              <a:rPr lang="en-US" sz="2400" b="1" i="1" dirty="0">
                <a:solidFill>
                  <a:srgbClr val="C00000"/>
                </a:solidFill>
                <a:latin typeface="Times New Roman" pitchFamily="18" charset="0"/>
                <a:cs typeface="Times New Roman" pitchFamily="18" charset="0"/>
              </a:rPr>
              <a:t>Foreclosure can incentivize tied product competitors either to </a:t>
            </a:r>
            <a:r>
              <a:rPr lang="en-US" sz="2400" b="1" i="1" u="sng" dirty="0">
                <a:solidFill>
                  <a:srgbClr val="C00000"/>
                </a:solidFill>
                <a:latin typeface="Times New Roman" pitchFamily="18" charset="0"/>
                <a:cs typeface="Times New Roman" pitchFamily="18" charset="0"/>
              </a:rPr>
              <a:t>compete less vigorously or to tacitly coordinate</a:t>
            </a:r>
          </a:p>
          <a:p>
            <a:pPr lvl="1" eaLnBrk="1" hangingPunct="1">
              <a:lnSpc>
                <a:spcPct val="100000"/>
              </a:lnSpc>
              <a:spcBef>
                <a:spcPct val="40000"/>
              </a:spcBef>
            </a:pPr>
            <a:r>
              <a:rPr lang="en-US" sz="2000" dirty="0">
                <a:latin typeface="Times New Roman" pitchFamily="18" charset="0"/>
                <a:cs typeface="Times New Roman" pitchFamily="18" charset="0"/>
              </a:rPr>
              <a:t>If competitors are unable to grow much, they have less to lose by coordinating, pricing close to monopolist’s level to induce accommodation.  </a:t>
            </a:r>
          </a:p>
          <a:p>
            <a:pPr lvl="1" eaLnBrk="1" hangingPunct="1">
              <a:lnSpc>
                <a:spcPct val="100000"/>
              </a:lnSpc>
              <a:spcBef>
                <a:spcPct val="40000"/>
              </a:spcBef>
            </a:pPr>
            <a:r>
              <a:rPr lang="en-US" sz="2000" i="1" dirty="0">
                <a:latin typeface="Times New Roman" pitchFamily="18" charset="0"/>
                <a:cs typeface="Times New Roman" pitchFamily="18" charset="0"/>
              </a:rPr>
              <a:t>Hypo Example</a:t>
            </a:r>
            <a:r>
              <a:rPr lang="en-US" sz="2000" dirty="0">
                <a:latin typeface="Times New Roman" pitchFamily="18" charset="0"/>
                <a:cs typeface="Times New Roman" pitchFamily="18" charset="0"/>
              </a:rPr>
              <a:t>: If limited from tie, Google and Bing might have coordinated prices</a:t>
            </a:r>
          </a:p>
          <a:p>
            <a:pPr eaLnBrk="1" hangingPunct="1">
              <a:lnSpc>
                <a:spcPct val="100000"/>
              </a:lnSpc>
              <a:spcBef>
                <a:spcPct val="65000"/>
              </a:spcBef>
              <a:buFont typeface="Wingdings" pitchFamily="2" charset="2"/>
              <a:buNone/>
            </a:pPr>
            <a:endParaRPr lang="en-US" sz="1800" dirty="0"/>
          </a:p>
        </p:txBody>
      </p:sp>
      <p:sp>
        <p:nvSpPr>
          <p:cNvPr id="18436"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baseline="30000">
                <a:solidFill>
                  <a:schemeClr val="tx1"/>
                </a:solidFill>
                <a:latin typeface="Arial" charset="0"/>
                <a:cs typeface="Arial" charset="0"/>
              </a:defRPr>
            </a:lvl1pPr>
            <a:lvl2pPr marL="742950" indent="-285750" eaLnBrk="0" hangingPunct="0">
              <a:defRPr baseline="30000">
                <a:solidFill>
                  <a:schemeClr val="tx1"/>
                </a:solidFill>
                <a:latin typeface="Arial" charset="0"/>
                <a:cs typeface="Arial" charset="0"/>
              </a:defRPr>
            </a:lvl2pPr>
            <a:lvl3pPr marL="1143000" indent="-228600" eaLnBrk="0" hangingPunct="0">
              <a:defRPr baseline="30000">
                <a:solidFill>
                  <a:schemeClr val="tx1"/>
                </a:solidFill>
                <a:latin typeface="Arial" charset="0"/>
                <a:cs typeface="Arial" charset="0"/>
              </a:defRPr>
            </a:lvl3pPr>
            <a:lvl4pPr marL="1600200" indent="-228600" eaLnBrk="0" hangingPunct="0">
              <a:defRPr baseline="30000">
                <a:solidFill>
                  <a:schemeClr val="tx1"/>
                </a:solidFill>
                <a:latin typeface="Arial" charset="0"/>
                <a:cs typeface="Arial" charset="0"/>
              </a:defRPr>
            </a:lvl4pPr>
            <a:lvl5pPr marL="2057400" indent="-228600" eaLnBrk="0" hangingPunct="0">
              <a:defRPr baseline="30000">
                <a:solidFill>
                  <a:schemeClr val="tx1"/>
                </a:solidFill>
                <a:latin typeface="Arial" charset="0"/>
                <a:cs typeface="Arial" charset="0"/>
              </a:defRPr>
            </a:lvl5pPr>
            <a:lvl6pPr marL="2514600" indent="-228600" eaLnBrk="0" fontAlgn="base" hangingPunct="0">
              <a:spcBef>
                <a:spcPct val="0"/>
              </a:spcBef>
              <a:spcAft>
                <a:spcPct val="0"/>
              </a:spcAft>
              <a:defRPr baseline="30000">
                <a:solidFill>
                  <a:schemeClr val="tx1"/>
                </a:solidFill>
                <a:latin typeface="Arial" charset="0"/>
                <a:cs typeface="Arial" charset="0"/>
              </a:defRPr>
            </a:lvl6pPr>
            <a:lvl7pPr marL="2971800" indent="-228600" eaLnBrk="0" fontAlgn="base" hangingPunct="0">
              <a:spcBef>
                <a:spcPct val="0"/>
              </a:spcBef>
              <a:spcAft>
                <a:spcPct val="0"/>
              </a:spcAft>
              <a:defRPr baseline="30000">
                <a:solidFill>
                  <a:schemeClr val="tx1"/>
                </a:solidFill>
                <a:latin typeface="Arial" charset="0"/>
                <a:cs typeface="Arial" charset="0"/>
              </a:defRPr>
            </a:lvl7pPr>
            <a:lvl8pPr marL="3429000" indent="-228600" eaLnBrk="0" fontAlgn="base" hangingPunct="0">
              <a:spcBef>
                <a:spcPct val="0"/>
              </a:spcBef>
              <a:spcAft>
                <a:spcPct val="0"/>
              </a:spcAft>
              <a:defRPr baseline="30000">
                <a:solidFill>
                  <a:schemeClr val="tx1"/>
                </a:solidFill>
                <a:latin typeface="Arial" charset="0"/>
                <a:cs typeface="Arial" charset="0"/>
              </a:defRPr>
            </a:lvl8pPr>
            <a:lvl9pPr marL="3886200" indent="-228600" eaLnBrk="0" fontAlgn="base" hangingPunct="0">
              <a:spcBef>
                <a:spcPct val="0"/>
              </a:spcBef>
              <a:spcAft>
                <a:spcPct val="0"/>
              </a:spcAft>
              <a:defRPr baseline="30000">
                <a:solidFill>
                  <a:schemeClr val="tx1"/>
                </a:solidFill>
                <a:latin typeface="Arial" charset="0"/>
                <a:cs typeface="Arial" charset="0"/>
              </a:defRPr>
            </a:lvl9pPr>
          </a:lstStyle>
          <a:p>
            <a:pPr eaLnBrk="1" hangingPunct="1"/>
            <a:fld id="{968E02C2-6751-4695-98ED-44151C44E490}" type="slidenum">
              <a:rPr lang="en-US" smtClean="0"/>
              <a:pPr eaLnBrk="1" hangingPunct="1"/>
              <a:t>32</a:t>
            </a:fld>
            <a:endParaRPr lang="en-US" dirty="0"/>
          </a:p>
        </p:txBody>
      </p:sp>
      <p:sp>
        <p:nvSpPr>
          <p:cNvPr id="5" name="TextBox 4">
            <a:extLst>
              <a:ext uri="{FF2B5EF4-FFF2-40B4-BE49-F238E27FC236}">
                <a16:creationId xmlns:a16="http://schemas.microsoft.com/office/drawing/2014/main" id="{6921741B-FBF1-4DBB-9833-6F545DFD74C7}"/>
              </a:ext>
            </a:extLst>
          </p:cNvPr>
          <p:cNvSpPr txBox="1"/>
          <p:nvPr/>
        </p:nvSpPr>
        <p:spPr>
          <a:xfrm>
            <a:off x="9419832" y="2709788"/>
            <a:ext cx="2638425" cy="923330"/>
          </a:xfrm>
          <a:prstGeom prst="rect">
            <a:avLst/>
          </a:prstGeom>
          <a:noFill/>
          <a:ln w="38100">
            <a:solidFill>
              <a:srgbClr val="0070C0"/>
            </a:solidFill>
          </a:ln>
        </p:spPr>
        <p:txBody>
          <a:bodyPr wrap="square" rtlCol="0">
            <a:spAutoFit/>
          </a:bodyPr>
          <a:lstStyle/>
          <a:p>
            <a:r>
              <a:rPr lang="en-US" b="1" dirty="0">
                <a:solidFill>
                  <a:srgbClr val="0070C0"/>
                </a:solidFill>
              </a:rPr>
              <a:t>They cannot be exploited by raising the price of the tying product</a:t>
            </a:r>
          </a:p>
        </p:txBody>
      </p:sp>
      <p:cxnSp>
        <p:nvCxnSpPr>
          <p:cNvPr id="6" name="Straight Arrow Connector 5">
            <a:extLst>
              <a:ext uri="{FF2B5EF4-FFF2-40B4-BE49-F238E27FC236}">
                <a16:creationId xmlns:a16="http://schemas.microsoft.com/office/drawing/2014/main" id="{62CCF92F-C411-4937-856D-49BDBA9ECCE3}"/>
              </a:ext>
            </a:extLst>
          </p:cNvPr>
          <p:cNvCxnSpPr>
            <a:cxnSpLocks/>
          </p:cNvCxnSpPr>
          <p:nvPr/>
        </p:nvCxnSpPr>
        <p:spPr>
          <a:xfrm flipH="1">
            <a:off x="8741356" y="3046231"/>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9956921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2B202B2-AB5C-4857-9310-98B0C0476604}"/>
              </a:ext>
            </a:extLst>
          </p:cNvPr>
          <p:cNvSpPr>
            <a:spLocks noGrp="1"/>
          </p:cNvSpPr>
          <p:nvPr>
            <p:ph type="title"/>
          </p:nvPr>
        </p:nvSpPr>
        <p:spPr/>
        <p:txBody>
          <a:bodyPr/>
          <a:lstStyle/>
          <a:p>
            <a:pPr algn="ctr"/>
            <a:r>
              <a:rPr lang="en-US" dirty="0"/>
              <a:t>Implications for Analysis of Anticompetitive Tying</a:t>
            </a:r>
          </a:p>
        </p:txBody>
      </p:sp>
      <p:sp>
        <p:nvSpPr>
          <p:cNvPr id="3" name="Text Placeholder 2">
            <a:extLst>
              <a:ext uri="{FF2B5EF4-FFF2-40B4-BE49-F238E27FC236}">
                <a16:creationId xmlns:a16="http://schemas.microsoft.com/office/drawing/2014/main" id="{2A1A219E-DE64-41B2-974C-04AAD9D8BA1E}"/>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4455B51E-ED27-4430-B2E5-7DACCCBD3B2C}"/>
              </a:ext>
            </a:extLst>
          </p:cNvPr>
          <p:cNvSpPr>
            <a:spLocks noGrp="1"/>
          </p:cNvSpPr>
          <p:nvPr>
            <p:ph type="sldNum" sz="quarter" idx="12"/>
          </p:nvPr>
        </p:nvSpPr>
        <p:spPr/>
        <p:txBody>
          <a:bodyPr/>
          <a:lstStyle/>
          <a:p>
            <a:fld id="{87C73BCF-10A9-4C98-820C-00886F1B0A2E}" type="slidenum">
              <a:rPr lang="en-US" smtClean="0"/>
              <a:t>33</a:t>
            </a:fld>
            <a:endParaRPr lang="en-US"/>
          </a:p>
        </p:txBody>
      </p:sp>
    </p:spTree>
    <p:extLst>
      <p:ext uri="{BB962C8B-B14F-4D97-AF65-F5344CB8AC3E}">
        <p14:creationId xmlns:p14="http://schemas.microsoft.com/office/powerpoint/2010/main" val="1517676015"/>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386499" y="327417"/>
            <a:ext cx="11425287" cy="1325563"/>
          </a:xfrm>
        </p:spPr>
        <p:txBody>
          <a:bodyPr>
            <a:normAutofit/>
          </a:bodyPr>
          <a:lstStyle/>
          <a:p>
            <a:r>
              <a:rPr lang="en-US" sz="2800" dirty="0">
                <a:latin typeface="Times New Roman" pitchFamily="18" charset="0"/>
                <a:cs typeface="Times New Roman" pitchFamily="18" charset="0"/>
              </a:rPr>
              <a:t>2 Main Theories of Anticompetitive (Exclusionary) Tying  </a:t>
            </a:r>
          </a:p>
        </p:txBody>
      </p:sp>
      <p:sp>
        <p:nvSpPr>
          <p:cNvPr id="5" name="Content Placeholder 4"/>
          <p:cNvSpPr>
            <a:spLocks noGrp="1"/>
          </p:cNvSpPr>
          <p:nvPr>
            <p:ph sz="half" idx="2"/>
          </p:nvPr>
        </p:nvSpPr>
        <p:spPr>
          <a:xfrm>
            <a:off x="763874" y="1690689"/>
            <a:ext cx="4835647" cy="4683558"/>
          </a:xfrm>
          <a:ln w="19050">
            <a:solidFill>
              <a:schemeClr val="tx1"/>
            </a:solidFill>
          </a:ln>
        </p:spPr>
        <p:txBody>
          <a:bodyPr>
            <a:normAutofit fontScale="85000" lnSpcReduction="20000"/>
          </a:bodyPr>
          <a:lstStyle/>
          <a:p>
            <a:pPr marL="0" indent="0">
              <a:buNone/>
            </a:pPr>
            <a:r>
              <a:rPr lang="en-US" dirty="0">
                <a:latin typeface="Times New Roman" pitchFamily="18" charset="0"/>
                <a:cs typeface="Times New Roman" pitchFamily="18" charset="0"/>
              </a:rPr>
              <a:t>        </a:t>
            </a:r>
            <a:r>
              <a:rPr lang="en-US" u="sng" dirty="0">
                <a:solidFill>
                  <a:srgbClr val="C00000"/>
                </a:solidFill>
                <a:latin typeface="Times New Roman" pitchFamily="18" charset="0"/>
                <a:cs typeface="Times New Roman" pitchFamily="18" charset="0"/>
              </a:rPr>
              <a:t>Tied Product Market</a:t>
            </a:r>
          </a:p>
          <a:p>
            <a:r>
              <a:rPr lang="en-US" dirty="0">
                <a:latin typeface="Times New Roman" pitchFamily="18" charset="0"/>
                <a:cs typeface="Times New Roman" pitchFamily="18" charset="0"/>
              </a:rPr>
              <a:t>Tying of two products can be anticompetitive in the market for the </a:t>
            </a:r>
            <a:r>
              <a:rPr lang="en-US" b="1" i="1" dirty="0">
                <a:solidFill>
                  <a:srgbClr val="C00000"/>
                </a:solidFill>
                <a:latin typeface="Times New Roman" pitchFamily="18" charset="0"/>
                <a:cs typeface="Times New Roman" pitchFamily="18" charset="0"/>
              </a:rPr>
              <a:t>tied product</a:t>
            </a:r>
            <a:r>
              <a:rPr lang="en-US" dirty="0">
                <a:latin typeface="Times New Roman" pitchFamily="18" charset="0"/>
                <a:cs typeface="Times New Roman" pitchFamily="18" charset="0"/>
              </a:rPr>
              <a:t>:</a:t>
            </a:r>
          </a:p>
          <a:p>
            <a:r>
              <a:rPr lang="en-US" dirty="0">
                <a:latin typeface="Times New Roman" pitchFamily="18" charset="0"/>
                <a:cs typeface="Times New Roman" pitchFamily="18" charset="0"/>
              </a:rPr>
              <a:t>Exclusion of rival sellers of the tied product</a:t>
            </a:r>
          </a:p>
          <a:p>
            <a:pPr lvl="1"/>
            <a:r>
              <a:rPr lang="en-US" dirty="0">
                <a:latin typeface="Times New Roman" pitchFamily="18" charset="0"/>
                <a:cs typeface="Times New Roman" pitchFamily="18" charset="0"/>
              </a:rPr>
              <a:t>Attempt to monopolize</a:t>
            </a:r>
          </a:p>
          <a:p>
            <a:pPr lvl="1"/>
            <a:r>
              <a:rPr lang="en-US" dirty="0">
                <a:latin typeface="Times New Roman" pitchFamily="18" charset="0"/>
                <a:cs typeface="Times New Roman" pitchFamily="18" charset="0"/>
              </a:rPr>
              <a:t>Section 1 unreasonable restraint </a:t>
            </a:r>
          </a:p>
          <a:p>
            <a:r>
              <a:rPr lang="en-US" dirty="0">
                <a:latin typeface="Times New Roman" pitchFamily="18" charset="0"/>
                <a:cs typeface="Times New Roman" pitchFamily="18" charset="0"/>
              </a:rPr>
              <a:t>Consumer harm</a:t>
            </a:r>
          </a:p>
          <a:p>
            <a:pPr lvl="1"/>
            <a:r>
              <a:rPr lang="en-US" dirty="0">
                <a:latin typeface="Times New Roman" pitchFamily="18" charset="0"/>
                <a:cs typeface="Times New Roman" pitchFamily="18" charset="0"/>
              </a:rPr>
              <a:t>“Forcing” of purchase of unwanted tied product; or</a:t>
            </a:r>
          </a:p>
          <a:p>
            <a:pPr lvl="1"/>
            <a:r>
              <a:rPr lang="en-US" dirty="0">
                <a:latin typeface="Times New Roman" pitchFamily="18" charset="0"/>
                <a:cs typeface="Times New Roman" pitchFamily="18" charset="0"/>
              </a:rPr>
              <a:t>“Forcing” of purchase of tied product from unwanted seller of tied product</a:t>
            </a:r>
          </a:p>
          <a:p>
            <a:r>
              <a:rPr lang="en-US" dirty="0">
                <a:latin typeface="Times New Roman" pitchFamily="18" charset="0"/>
                <a:cs typeface="Times New Roman" pitchFamily="18" charset="0"/>
              </a:rPr>
              <a:t>Normally, Section 1 (since per se rule</a:t>
            </a:r>
          </a:p>
        </p:txBody>
      </p:sp>
      <p:sp>
        <p:nvSpPr>
          <p:cNvPr id="7" name="Content Placeholder 6"/>
          <p:cNvSpPr>
            <a:spLocks noGrp="1"/>
          </p:cNvSpPr>
          <p:nvPr>
            <p:ph sz="quarter" idx="4"/>
          </p:nvPr>
        </p:nvSpPr>
        <p:spPr>
          <a:xfrm>
            <a:off x="6170612" y="1672792"/>
            <a:ext cx="5183188" cy="4701456"/>
          </a:xfrm>
          <a:ln w="19050">
            <a:solidFill>
              <a:schemeClr val="tx1"/>
            </a:solidFill>
          </a:ln>
        </p:spPr>
        <p:txBody>
          <a:bodyPr>
            <a:normAutofit fontScale="85000" lnSpcReduction="20000"/>
          </a:bodyPr>
          <a:lstStyle/>
          <a:p>
            <a:pPr marL="0" indent="0">
              <a:buNone/>
            </a:pPr>
            <a:r>
              <a:rPr lang="en-US" dirty="0">
                <a:solidFill>
                  <a:srgbClr val="C00000"/>
                </a:solidFill>
                <a:latin typeface="Times New Roman" pitchFamily="18" charset="0"/>
                <a:cs typeface="Times New Roman" pitchFamily="18" charset="0"/>
              </a:rPr>
              <a:t>              </a:t>
            </a:r>
            <a:r>
              <a:rPr lang="en-US" u="sng" dirty="0">
                <a:solidFill>
                  <a:srgbClr val="C00000"/>
                </a:solidFill>
                <a:latin typeface="Times New Roman" pitchFamily="18" charset="0"/>
                <a:cs typeface="Times New Roman" pitchFamily="18" charset="0"/>
              </a:rPr>
              <a:t>Tying Product Market</a:t>
            </a:r>
          </a:p>
          <a:p>
            <a:r>
              <a:rPr lang="en-US" dirty="0">
                <a:latin typeface="Times New Roman" pitchFamily="18" charset="0"/>
                <a:cs typeface="Times New Roman" pitchFamily="18" charset="0"/>
              </a:rPr>
              <a:t>Tying of two products can be anticompetitive in the market for </a:t>
            </a:r>
            <a:r>
              <a:rPr lang="en-US" b="1" i="1" dirty="0">
                <a:solidFill>
                  <a:srgbClr val="C00000"/>
                </a:solidFill>
                <a:latin typeface="Times New Roman" pitchFamily="18" charset="0"/>
                <a:cs typeface="Times New Roman" pitchFamily="18" charset="0"/>
              </a:rPr>
              <a:t>tying product</a:t>
            </a:r>
            <a:r>
              <a:rPr lang="en-US" dirty="0">
                <a:latin typeface="Times New Roman" pitchFamily="18" charset="0"/>
                <a:cs typeface="Times New Roman" pitchFamily="18" charset="0"/>
              </a:rPr>
              <a:t>:</a:t>
            </a:r>
          </a:p>
          <a:p>
            <a:pPr lvl="1"/>
            <a:r>
              <a:rPr lang="en-US" dirty="0">
                <a:latin typeface="Times New Roman" pitchFamily="18" charset="0"/>
                <a:cs typeface="Times New Roman" pitchFamily="18" charset="0"/>
              </a:rPr>
              <a:t>When tied product (or its partners) are actual or potential threat to market power in the tying product market</a:t>
            </a:r>
            <a:br>
              <a:rPr lang="en-US" dirty="0">
                <a:latin typeface="Times New Roman" pitchFamily="18" charset="0"/>
                <a:cs typeface="Times New Roman" pitchFamily="18" charset="0"/>
              </a:rPr>
            </a:br>
            <a:endParaRPr lang="en-US" dirty="0">
              <a:latin typeface="Times New Roman" pitchFamily="18" charset="0"/>
              <a:cs typeface="Times New Roman" pitchFamily="18" charset="0"/>
            </a:endParaRPr>
          </a:p>
          <a:p>
            <a:r>
              <a:rPr lang="en-US" dirty="0">
                <a:latin typeface="Times New Roman" pitchFamily="18" charset="0"/>
                <a:cs typeface="Times New Roman" pitchFamily="18" charset="0"/>
              </a:rPr>
              <a:t>Theory recognized in </a:t>
            </a:r>
            <a:r>
              <a:rPr lang="en-US" i="1" dirty="0">
                <a:latin typeface="Times New Roman" pitchFamily="18" charset="0"/>
                <a:cs typeface="Times New Roman" pitchFamily="18" charset="0"/>
              </a:rPr>
              <a:t>Microsoft </a:t>
            </a:r>
            <a:r>
              <a:rPr lang="en-US" dirty="0">
                <a:latin typeface="Times New Roman" pitchFamily="18" charset="0"/>
                <a:cs typeface="Times New Roman" pitchFamily="18" charset="0"/>
              </a:rPr>
              <a:t>case</a:t>
            </a:r>
          </a:p>
          <a:p>
            <a:pPr lvl="1"/>
            <a:r>
              <a:rPr lang="en-US" dirty="0">
                <a:latin typeface="Times New Roman" pitchFamily="18" charset="0"/>
                <a:cs typeface="Times New Roman" pitchFamily="18" charset="0"/>
              </a:rPr>
              <a:t>Example: Microsoft ties IE </a:t>
            </a:r>
            <a:r>
              <a:rPr lang="en-US" dirty="0" err="1">
                <a:latin typeface="Times New Roman" pitchFamily="18" charset="0"/>
                <a:cs typeface="Times New Roman" pitchFamily="18" charset="0"/>
              </a:rPr>
              <a:t>brower</a:t>
            </a:r>
            <a:r>
              <a:rPr lang="en-US" dirty="0">
                <a:latin typeface="Times New Roman" pitchFamily="18" charset="0"/>
                <a:cs typeface="Times New Roman" pitchFamily="18" charset="0"/>
              </a:rPr>
              <a:t> to Windows to maintain Windows monopoly?</a:t>
            </a:r>
          </a:p>
          <a:p>
            <a:r>
              <a:rPr lang="en-US" dirty="0">
                <a:latin typeface="Times New Roman" pitchFamily="18" charset="0"/>
                <a:cs typeface="Times New Roman" pitchFamily="18" charset="0"/>
              </a:rPr>
              <a:t>Maintaining </a:t>
            </a:r>
            <a:r>
              <a:rPr lang="en-US" i="1" dirty="0">
                <a:latin typeface="Times New Roman" pitchFamily="18" charset="0"/>
                <a:cs typeface="Times New Roman" pitchFamily="18" charset="0"/>
              </a:rPr>
              <a:t>monopoly power </a:t>
            </a:r>
            <a:r>
              <a:rPr lang="en-US" dirty="0">
                <a:latin typeface="Times New Roman" pitchFamily="18" charset="0"/>
                <a:cs typeface="Times New Roman" pitchFamily="18" charset="0"/>
              </a:rPr>
              <a:t>not strictly required.  Could enhance </a:t>
            </a:r>
            <a:r>
              <a:rPr lang="en-US" i="1" dirty="0">
                <a:latin typeface="Times New Roman" pitchFamily="18" charset="0"/>
                <a:cs typeface="Times New Roman" pitchFamily="18" charset="0"/>
              </a:rPr>
              <a:t>market power</a:t>
            </a:r>
            <a:r>
              <a:rPr lang="en-US" dirty="0">
                <a:latin typeface="Times New Roman" pitchFamily="18" charset="0"/>
                <a:cs typeface="Times New Roman" pitchFamily="18" charset="0"/>
              </a:rPr>
              <a:t>.  </a:t>
            </a:r>
            <a:r>
              <a:rPr lang="en-US" i="1" dirty="0">
                <a:latin typeface="Times New Roman" pitchFamily="18" charset="0"/>
                <a:cs typeface="Times New Roman" pitchFamily="18" charset="0"/>
              </a:rPr>
              <a:t>(But no cases so far)</a:t>
            </a:r>
            <a:endParaRPr lang="en-US" dirty="0">
              <a:latin typeface="Times New Roman" pitchFamily="18" charset="0"/>
              <a:cs typeface="Times New Roman" pitchFamily="18" charset="0"/>
            </a:endParaRPr>
          </a:p>
          <a:p>
            <a:r>
              <a:rPr lang="en-US" dirty="0">
                <a:latin typeface="Times New Roman" pitchFamily="18" charset="0"/>
                <a:cs typeface="Times New Roman" pitchFamily="18" charset="0"/>
              </a:rPr>
              <a:t>Normally Section 2</a:t>
            </a:r>
          </a:p>
          <a:p>
            <a:pPr marL="457200" lvl="1" indent="0">
              <a:buNone/>
            </a:pPr>
            <a:endParaRPr lang="en-US" dirty="0">
              <a:latin typeface="Times New Roman" pitchFamily="18" charset="0"/>
              <a:cs typeface="Times New Roman" pitchFamily="18" charset="0"/>
            </a:endParaRPr>
          </a:p>
        </p:txBody>
      </p:sp>
      <p:sp>
        <p:nvSpPr>
          <p:cNvPr id="2" name="Slide Number Placeholder 1"/>
          <p:cNvSpPr>
            <a:spLocks noGrp="1"/>
          </p:cNvSpPr>
          <p:nvPr>
            <p:ph type="sldNum" sz="quarter" idx="12"/>
          </p:nvPr>
        </p:nvSpPr>
        <p:spPr/>
        <p:txBody>
          <a:bodyPr/>
          <a:lstStyle/>
          <a:p>
            <a:pPr>
              <a:defRPr/>
            </a:pPr>
            <a:fld id="{49225279-7568-44A6-95CA-0BEE59E67B08}" type="slidenum">
              <a:rPr lang="en-US" smtClean="0">
                <a:solidFill>
                  <a:srgbClr val="000000"/>
                </a:solidFill>
              </a:rPr>
              <a:pPr>
                <a:defRPr/>
              </a:pPr>
              <a:t>34</a:t>
            </a:fld>
            <a:endParaRPr lang="en-US">
              <a:solidFill>
                <a:srgbClr val="000000"/>
              </a:solidFill>
            </a:endParaRPr>
          </a:p>
        </p:txBody>
      </p:sp>
      <p:sp>
        <p:nvSpPr>
          <p:cNvPr id="6" name="TextBox 5">
            <a:extLst>
              <a:ext uri="{FF2B5EF4-FFF2-40B4-BE49-F238E27FC236}">
                <a16:creationId xmlns:a16="http://schemas.microsoft.com/office/drawing/2014/main" id="{BFE60501-3F45-4E4A-9C7F-15AF3249FC78}"/>
              </a:ext>
            </a:extLst>
          </p:cNvPr>
          <p:cNvSpPr txBox="1"/>
          <p:nvPr/>
        </p:nvSpPr>
        <p:spPr>
          <a:xfrm>
            <a:off x="9613497" y="230958"/>
            <a:ext cx="1444146" cy="707886"/>
          </a:xfrm>
          <a:prstGeom prst="rect">
            <a:avLst/>
          </a:prstGeom>
          <a:solidFill>
            <a:srgbClr val="FFFF00"/>
          </a:solidFill>
          <a:ln w="38100">
            <a:solidFill>
              <a:srgbClr val="0070C0"/>
            </a:solidFill>
          </a:ln>
        </p:spPr>
        <p:txBody>
          <a:bodyPr wrap="square" rtlCol="0">
            <a:spAutoFit/>
          </a:bodyPr>
          <a:lstStyle/>
          <a:p>
            <a:r>
              <a:rPr lang="en-US" sz="2000" b="1" i="1" dirty="0">
                <a:solidFill>
                  <a:srgbClr val="0070C0"/>
                </a:solidFill>
              </a:rPr>
              <a:t>As Corrected</a:t>
            </a:r>
          </a:p>
        </p:txBody>
      </p:sp>
    </p:spTree>
    <p:extLst>
      <p:ext uri="{BB962C8B-B14F-4D97-AF65-F5344CB8AC3E}">
        <p14:creationId xmlns:p14="http://schemas.microsoft.com/office/powerpoint/2010/main" val="1629218561"/>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8605" y="38100"/>
            <a:ext cx="9801173" cy="800100"/>
          </a:xfrm>
        </p:spPr>
        <p:txBody>
          <a:bodyPr>
            <a:normAutofit/>
          </a:bodyPr>
          <a:lstStyle/>
          <a:p>
            <a:r>
              <a:rPr lang="en-US" sz="2800" dirty="0">
                <a:latin typeface="Times New Roman" panose="02020603050405020304" pitchFamily="18" charset="0"/>
                <a:cs typeface="Times New Roman" panose="02020603050405020304" pitchFamily="18" charset="0"/>
              </a:rPr>
              <a:t>Increasing </a:t>
            </a:r>
            <a:r>
              <a:rPr lang="en-US" sz="2800" i="1" dirty="0">
                <a:latin typeface="Times New Roman" panose="02020603050405020304" pitchFamily="18" charset="0"/>
                <a:cs typeface="Times New Roman" panose="02020603050405020304" pitchFamily="18" charset="0"/>
              </a:rPr>
              <a:t>Tied Product </a:t>
            </a:r>
            <a:r>
              <a:rPr lang="en-US" sz="2800" dirty="0">
                <a:latin typeface="Times New Roman" panose="02020603050405020304" pitchFamily="18" charset="0"/>
                <a:cs typeface="Times New Roman" panose="02020603050405020304" pitchFamily="18" charset="0"/>
              </a:rPr>
              <a:t>Market Power</a:t>
            </a:r>
          </a:p>
        </p:txBody>
      </p:sp>
      <p:sp>
        <p:nvSpPr>
          <p:cNvPr id="3" name="Content Placeholder 2"/>
          <p:cNvSpPr>
            <a:spLocks noGrp="1"/>
          </p:cNvSpPr>
          <p:nvPr>
            <p:ph idx="1"/>
          </p:nvPr>
        </p:nvSpPr>
        <p:spPr>
          <a:xfrm>
            <a:off x="538605" y="1113934"/>
            <a:ext cx="8220075" cy="5715000"/>
          </a:xfrm>
        </p:spPr>
        <p:txBody>
          <a:bodyPr>
            <a:normAutofit lnSpcReduction="10000"/>
          </a:bodyPr>
          <a:lstStyle/>
          <a:p>
            <a:r>
              <a:rPr lang="en-US" sz="2400" dirty="0">
                <a:latin typeface="Times New Roman" panose="02020603050405020304" pitchFamily="18" charset="0"/>
                <a:cs typeface="Times New Roman" panose="02020603050405020304" pitchFamily="18" charset="0"/>
              </a:rPr>
              <a:t>Tying might increase </a:t>
            </a:r>
            <a:r>
              <a:rPr lang="en-US" sz="2400" i="1" dirty="0">
                <a:latin typeface="Times New Roman" panose="02020603050405020304" pitchFamily="18" charset="0"/>
                <a:cs typeface="Times New Roman" panose="02020603050405020304" pitchFamily="18" charset="0"/>
              </a:rPr>
              <a:t>(or maintain) </a:t>
            </a:r>
            <a:r>
              <a:rPr lang="en-US" sz="2400" dirty="0">
                <a:latin typeface="Times New Roman" panose="02020603050405020304" pitchFamily="18" charset="0"/>
                <a:cs typeface="Times New Roman" panose="02020603050405020304" pitchFamily="18" charset="0"/>
              </a:rPr>
              <a:t>market power in tied product market even cause rivals to exit, or raise their costs, or weaken them in other ways.  </a:t>
            </a:r>
          </a:p>
          <a:p>
            <a:r>
              <a:rPr lang="en-US" sz="2400" dirty="0">
                <a:latin typeface="Times New Roman" panose="02020603050405020304" pitchFamily="18" charset="0"/>
                <a:cs typeface="Times New Roman" panose="02020603050405020304" pitchFamily="18" charset="0"/>
              </a:rPr>
              <a:t>Requires substantial foreclosure in tied product market.</a:t>
            </a:r>
          </a:p>
          <a:p>
            <a:pPr lvl="1"/>
            <a:r>
              <a:rPr lang="en-US" sz="2000" dirty="0">
                <a:latin typeface="Times New Roman" panose="02020603050405020304" pitchFamily="18" charset="0"/>
                <a:cs typeface="Times New Roman" panose="02020603050405020304" pitchFamily="18" charset="0"/>
              </a:rPr>
              <a:t>Focus is often harm to consumers who do buy the tying product or whose purchases of tied product are not fully exploited by raising the price of the tying product </a:t>
            </a:r>
          </a:p>
          <a:p>
            <a:pPr lvl="1"/>
            <a:r>
              <a:rPr lang="en-US" sz="2000" dirty="0">
                <a:latin typeface="Times New Roman" panose="02020603050405020304" pitchFamily="18" charset="0"/>
                <a:cs typeface="Times New Roman" panose="02020603050405020304" pitchFamily="18" charset="0"/>
              </a:rPr>
              <a:t>Similar to anticompetitive effects from exclusive dealing: decreasing rival efficiency or expandability.</a:t>
            </a:r>
          </a:p>
          <a:p>
            <a:pPr lvl="1"/>
            <a:r>
              <a:rPr lang="en-US" sz="2000" dirty="0">
                <a:latin typeface="Times New Roman" panose="02020603050405020304" pitchFamily="18" charset="0"/>
                <a:cs typeface="Times New Roman" panose="02020603050405020304" pitchFamily="18" charset="0"/>
              </a:rPr>
              <a:t>May involve pricing coordination with tied product competitors (“involuntary cartel” idea)</a:t>
            </a:r>
          </a:p>
          <a:p>
            <a:r>
              <a:rPr lang="en-US" sz="2400" i="1" dirty="0">
                <a:latin typeface="Times New Roman" panose="02020603050405020304" pitchFamily="18" charset="0"/>
                <a:cs typeface="Times New Roman" panose="02020603050405020304" pitchFamily="18" charset="0"/>
              </a:rPr>
              <a:t>Caveat: </a:t>
            </a:r>
            <a:r>
              <a:rPr lang="en-US" sz="2400" dirty="0">
                <a:latin typeface="Times New Roman" panose="02020603050405020304" pitchFamily="18" charset="0"/>
                <a:cs typeface="Times New Roman" panose="02020603050405020304" pitchFamily="18" charset="0"/>
              </a:rPr>
              <a:t>If products are used in the same fixed proportions </a:t>
            </a:r>
            <a:br>
              <a:rPr lang="en-US" sz="2400" dirty="0">
                <a:latin typeface="Times New Roman" panose="02020603050405020304" pitchFamily="18" charset="0"/>
                <a:cs typeface="Times New Roman" panose="02020603050405020304" pitchFamily="18" charset="0"/>
              </a:rPr>
            </a:br>
            <a:r>
              <a:rPr lang="en-US" sz="2400" i="1" dirty="0">
                <a:latin typeface="Times New Roman" panose="02020603050405020304" pitchFamily="18" charset="0"/>
                <a:cs typeface="Times New Roman" panose="02020603050405020304" pitchFamily="18" charset="0"/>
              </a:rPr>
              <a:t>by all consumers</a:t>
            </a:r>
            <a:r>
              <a:rPr lang="en-US" sz="2400" dirty="0">
                <a:latin typeface="Times New Roman" panose="02020603050405020304" pitchFamily="18" charset="0"/>
                <a:cs typeface="Times New Roman" panose="02020603050405020304" pitchFamily="18" charset="0"/>
              </a:rPr>
              <a:t>, then the “single monopoly profit theory” can apply</a:t>
            </a:r>
          </a:p>
          <a:p>
            <a:pPr lvl="1"/>
            <a:r>
              <a:rPr lang="en-US" sz="2000" dirty="0">
                <a:latin typeface="Times New Roman" panose="02020603050405020304" pitchFamily="18" charset="0"/>
                <a:cs typeface="Times New Roman" panose="02020603050405020304" pitchFamily="18" charset="0"/>
              </a:rPr>
              <a:t>In this case, increase in tied price is same as price increase to all tying product buyers.</a:t>
            </a:r>
          </a:p>
          <a:p>
            <a:pPr lvl="1"/>
            <a:r>
              <a:rPr lang="en-US" sz="2000" i="1" dirty="0">
                <a:solidFill>
                  <a:srgbClr val="C00000"/>
                </a:solidFill>
                <a:latin typeface="Times New Roman" panose="02020603050405020304" pitchFamily="18" charset="0"/>
                <a:cs typeface="Times New Roman" panose="02020603050405020304" pitchFamily="18" charset="0"/>
              </a:rPr>
              <a:t>But these conditions rarely apply in the real world</a:t>
            </a:r>
          </a:p>
          <a:p>
            <a:pPr lvl="1"/>
            <a:r>
              <a:rPr lang="en-US" sz="2000" i="1" dirty="0">
                <a:solidFill>
                  <a:srgbClr val="C00000"/>
                </a:solidFill>
                <a:latin typeface="Times New Roman" panose="02020603050405020304" pitchFamily="18" charset="0"/>
                <a:cs typeface="Times New Roman" panose="02020603050405020304" pitchFamily="18" charset="0"/>
              </a:rPr>
              <a:t>And these conditions do not prevent competitive harm in tying product market </a:t>
            </a:r>
          </a:p>
          <a:p>
            <a:pPr lvl="1"/>
            <a:endParaRPr lang="en-US" dirty="0">
              <a:latin typeface="Times New Roman" panose="02020603050405020304" pitchFamily="18" charset="0"/>
              <a:cs typeface="Times New Roman" panose="02020603050405020304" pitchFamily="18" charset="0"/>
            </a:endParaRPr>
          </a:p>
          <a:p>
            <a:pPr lvl="1"/>
            <a:endParaRPr lang="en-US" dirty="0">
              <a:latin typeface="Times New Roman" panose="02020603050405020304" pitchFamily="18" charset="0"/>
              <a:cs typeface="Times New Roman" panose="02020603050405020304" pitchFamily="18" charset="0"/>
            </a:endParaRPr>
          </a:p>
          <a:p>
            <a:pPr lvl="1"/>
            <a:endParaRPr lang="en-US" dirty="0">
              <a:latin typeface="Times New Roman" panose="02020603050405020304" pitchFamily="18" charset="0"/>
              <a:cs typeface="Times New Roman" panose="02020603050405020304" pitchFamily="18" charset="0"/>
            </a:endParaRPr>
          </a:p>
          <a:p>
            <a:endParaRPr lang="en-US" sz="2400" dirty="0">
              <a:latin typeface="Times New Roman" panose="02020603050405020304" pitchFamily="18" charset="0"/>
              <a:cs typeface="Times New Roman" panose="02020603050405020304" pitchFamily="18" charset="0"/>
            </a:endParaRPr>
          </a:p>
        </p:txBody>
      </p:sp>
      <p:sp>
        <p:nvSpPr>
          <p:cNvPr id="4" name="TextBox 3">
            <a:extLst>
              <a:ext uri="{FF2B5EF4-FFF2-40B4-BE49-F238E27FC236}">
                <a16:creationId xmlns:a16="http://schemas.microsoft.com/office/drawing/2014/main" id="{B3DCBD33-B829-46B3-8C76-FCD5DE3E0A21}"/>
              </a:ext>
            </a:extLst>
          </p:cNvPr>
          <p:cNvSpPr txBox="1"/>
          <p:nvPr/>
        </p:nvSpPr>
        <p:spPr>
          <a:xfrm>
            <a:off x="9274130" y="2180613"/>
            <a:ext cx="2546395" cy="1015663"/>
          </a:xfrm>
          <a:prstGeom prst="rect">
            <a:avLst/>
          </a:prstGeom>
          <a:noFill/>
          <a:ln w="38100">
            <a:solidFill>
              <a:srgbClr val="0070C0"/>
            </a:solidFill>
          </a:ln>
        </p:spPr>
        <p:txBody>
          <a:bodyPr wrap="square" rtlCol="0">
            <a:spAutoFit/>
          </a:bodyPr>
          <a:lstStyle/>
          <a:p>
            <a:r>
              <a:rPr lang="en-US" sz="2000" b="1" i="1" dirty="0">
                <a:solidFill>
                  <a:srgbClr val="0070C0"/>
                </a:solidFill>
              </a:rPr>
              <a:t>This provides escape from single monopoly profit theory</a:t>
            </a:r>
          </a:p>
        </p:txBody>
      </p:sp>
      <p:cxnSp>
        <p:nvCxnSpPr>
          <p:cNvPr id="5" name="Straight Arrow Connector 4">
            <a:extLst>
              <a:ext uri="{FF2B5EF4-FFF2-40B4-BE49-F238E27FC236}">
                <a16:creationId xmlns:a16="http://schemas.microsoft.com/office/drawing/2014/main" id="{F71AA44C-6C65-4FBB-9CFF-B629B475A162}"/>
              </a:ext>
            </a:extLst>
          </p:cNvPr>
          <p:cNvCxnSpPr>
            <a:cxnSpLocks/>
          </p:cNvCxnSpPr>
          <p:nvPr/>
        </p:nvCxnSpPr>
        <p:spPr>
          <a:xfrm flipH="1">
            <a:off x="8462304" y="2380668"/>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Slide Number Placeholder 6">
            <a:extLst>
              <a:ext uri="{FF2B5EF4-FFF2-40B4-BE49-F238E27FC236}">
                <a16:creationId xmlns:a16="http://schemas.microsoft.com/office/drawing/2014/main" id="{9F2E9B06-8BED-49E5-8A06-0AD92CCFBAD6}"/>
              </a:ext>
            </a:extLst>
          </p:cNvPr>
          <p:cNvSpPr>
            <a:spLocks noGrp="1"/>
          </p:cNvSpPr>
          <p:nvPr>
            <p:ph type="sldNum" sz="quarter" idx="12"/>
          </p:nvPr>
        </p:nvSpPr>
        <p:spPr/>
        <p:txBody>
          <a:bodyPr/>
          <a:lstStyle/>
          <a:p>
            <a:fld id="{87C73BCF-10A9-4C98-820C-00886F1B0A2E}" type="slidenum">
              <a:rPr lang="en-US" smtClean="0"/>
              <a:t>35</a:t>
            </a:fld>
            <a:endParaRPr lang="en-US"/>
          </a:p>
        </p:txBody>
      </p:sp>
    </p:spTree>
    <p:extLst>
      <p:ext uri="{BB962C8B-B14F-4D97-AF65-F5344CB8AC3E}">
        <p14:creationId xmlns:p14="http://schemas.microsoft.com/office/powerpoint/2010/main" val="3499540094"/>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8816451-0273-44B2-B45C-53489B8EB905}"/>
              </a:ext>
            </a:extLst>
          </p:cNvPr>
          <p:cNvSpPr>
            <a:spLocks noGrp="1"/>
          </p:cNvSpPr>
          <p:nvPr>
            <p:ph type="title"/>
          </p:nvPr>
        </p:nvSpPr>
        <p:spPr/>
        <p:txBody>
          <a:bodyPr>
            <a:normAutofit/>
          </a:bodyPr>
          <a:lstStyle/>
          <a:p>
            <a:r>
              <a:rPr lang="en-US" sz="2800" dirty="0"/>
              <a:t>Hypo Examples: Anticompetitive Effects in Tied Product Market</a:t>
            </a:r>
          </a:p>
        </p:txBody>
      </p:sp>
      <p:sp>
        <p:nvSpPr>
          <p:cNvPr id="3" name="Content Placeholder 2">
            <a:extLst>
              <a:ext uri="{FF2B5EF4-FFF2-40B4-BE49-F238E27FC236}">
                <a16:creationId xmlns:a16="http://schemas.microsoft.com/office/drawing/2014/main" id="{A0848521-F823-4347-9FAF-99E35B4AE24C}"/>
              </a:ext>
            </a:extLst>
          </p:cNvPr>
          <p:cNvSpPr>
            <a:spLocks noGrp="1"/>
          </p:cNvSpPr>
          <p:nvPr>
            <p:ph idx="1"/>
          </p:nvPr>
        </p:nvSpPr>
        <p:spPr/>
        <p:txBody>
          <a:bodyPr/>
          <a:lstStyle/>
          <a:p>
            <a:r>
              <a:rPr lang="en-US" i="1" dirty="0"/>
              <a:t>Jefferson Parish</a:t>
            </a:r>
            <a:r>
              <a:rPr lang="en-US" dirty="0"/>
              <a:t> </a:t>
            </a:r>
          </a:p>
          <a:p>
            <a:pPr lvl="1"/>
            <a:r>
              <a:rPr lang="en-US" dirty="0"/>
              <a:t>If Tying causes Dr Hyde and others to exit, then Dr. Roux &amp; Assoc may be able to charge higher prices to other hospitals or outpatient clinics</a:t>
            </a:r>
          </a:p>
          <a:p>
            <a:r>
              <a:rPr lang="en-US" i="1" dirty="0"/>
              <a:t>Microsoft</a:t>
            </a:r>
          </a:p>
          <a:p>
            <a:pPr lvl="1"/>
            <a:r>
              <a:rPr lang="en-US" dirty="0"/>
              <a:t>If Internet Explorer becomes the monopoly browser (from the tie to Windows), then Microsoft can monopolize search advertising on all platforms, not just Windows</a:t>
            </a:r>
          </a:p>
          <a:p>
            <a:r>
              <a:rPr lang="en-US" dirty="0"/>
              <a:t>Amazon</a:t>
            </a:r>
          </a:p>
          <a:p>
            <a:pPr lvl="1"/>
            <a:r>
              <a:rPr lang="en-US" dirty="0"/>
              <a:t>If Amazon requires all vendors to use UPS for fulfillment, Federal Express may have higher transportation costs, which can give UPS the ability to raise prices to Amazon’s competitors, which will benefit both UPS and Amazon </a:t>
            </a:r>
          </a:p>
        </p:txBody>
      </p:sp>
      <p:sp>
        <p:nvSpPr>
          <p:cNvPr id="5" name="Slide Number Placeholder 4">
            <a:extLst>
              <a:ext uri="{FF2B5EF4-FFF2-40B4-BE49-F238E27FC236}">
                <a16:creationId xmlns:a16="http://schemas.microsoft.com/office/drawing/2014/main" id="{57A1A792-33C5-4B48-A180-33D43EB045B1}"/>
              </a:ext>
            </a:extLst>
          </p:cNvPr>
          <p:cNvSpPr>
            <a:spLocks noGrp="1"/>
          </p:cNvSpPr>
          <p:nvPr>
            <p:ph type="sldNum" sz="quarter" idx="12"/>
          </p:nvPr>
        </p:nvSpPr>
        <p:spPr/>
        <p:txBody>
          <a:bodyPr/>
          <a:lstStyle/>
          <a:p>
            <a:fld id="{87C73BCF-10A9-4C98-820C-00886F1B0A2E}" type="slidenum">
              <a:rPr lang="en-US" smtClean="0"/>
              <a:t>36</a:t>
            </a:fld>
            <a:endParaRPr lang="en-US"/>
          </a:p>
        </p:txBody>
      </p:sp>
    </p:spTree>
    <p:extLst>
      <p:ext uri="{BB962C8B-B14F-4D97-AF65-F5344CB8AC3E}">
        <p14:creationId xmlns:p14="http://schemas.microsoft.com/office/powerpoint/2010/main" val="1987728709"/>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1023" y="38100"/>
            <a:ext cx="9531677" cy="800100"/>
          </a:xfrm>
        </p:spPr>
        <p:txBody>
          <a:bodyPr>
            <a:normAutofit/>
          </a:bodyPr>
          <a:lstStyle/>
          <a:p>
            <a:r>
              <a:rPr lang="en-US" sz="2800" dirty="0">
                <a:latin typeface="Times New Roman" panose="02020603050405020304" pitchFamily="18" charset="0"/>
                <a:cs typeface="Times New Roman" panose="02020603050405020304" pitchFamily="18" charset="0"/>
              </a:rPr>
              <a:t>Maintaining (or Enhancing) </a:t>
            </a:r>
            <a:r>
              <a:rPr lang="en-US" sz="2800" i="1" dirty="0">
                <a:latin typeface="Times New Roman" panose="02020603050405020304" pitchFamily="18" charset="0"/>
                <a:cs typeface="Times New Roman" panose="02020603050405020304" pitchFamily="18" charset="0"/>
              </a:rPr>
              <a:t>Tying Product </a:t>
            </a:r>
            <a:r>
              <a:rPr lang="en-US" sz="2800" dirty="0">
                <a:latin typeface="Times New Roman" panose="02020603050405020304" pitchFamily="18" charset="0"/>
                <a:cs typeface="Times New Roman" panose="02020603050405020304" pitchFamily="18" charset="0"/>
              </a:rPr>
              <a:t>Market Power</a:t>
            </a:r>
          </a:p>
        </p:txBody>
      </p:sp>
      <p:sp>
        <p:nvSpPr>
          <p:cNvPr id="3" name="Content Placeholder 2"/>
          <p:cNvSpPr>
            <a:spLocks noGrp="1"/>
          </p:cNvSpPr>
          <p:nvPr>
            <p:ph idx="1"/>
          </p:nvPr>
        </p:nvSpPr>
        <p:spPr>
          <a:xfrm>
            <a:off x="754930" y="1206140"/>
            <a:ext cx="8382000" cy="5762625"/>
          </a:xfrm>
        </p:spPr>
        <p:txBody>
          <a:bodyPr>
            <a:normAutofit/>
          </a:bodyPr>
          <a:lstStyle/>
          <a:p>
            <a:r>
              <a:rPr lang="en-US" sz="2400" dirty="0">
                <a:latin typeface="Times New Roman" panose="02020603050405020304" pitchFamily="18" charset="0"/>
                <a:cs typeface="Times New Roman" panose="02020603050405020304" pitchFamily="18" charset="0"/>
              </a:rPr>
              <a:t>Foreclosing tied product market might raise barriers to entering tying market.</a:t>
            </a:r>
          </a:p>
          <a:p>
            <a:r>
              <a:rPr lang="en-US" sz="2400" dirty="0">
                <a:latin typeface="Times New Roman" panose="02020603050405020304" pitchFamily="18" charset="0"/>
                <a:cs typeface="Times New Roman" panose="02020603050405020304" pitchFamily="18" charset="0"/>
              </a:rPr>
              <a:t>Several alternative possible scenarios</a:t>
            </a:r>
          </a:p>
          <a:p>
            <a:pPr lvl="1"/>
            <a:r>
              <a:rPr lang="en-US" sz="2000" dirty="0">
                <a:latin typeface="Times New Roman" panose="02020603050405020304" pitchFamily="18" charset="0"/>
                <a:cs typeface="Times New Roman" panose="02020603050405020304" pitchFamily="18" charset="0"/>
              </a:rPr>
              <a:t>Entry into tying market less likely if entrants also must enter </a:t>
            </a:r>
            <a:br>
              <a:rPr lang="en-US" sz="2000" dirty="0">
                <a:latin typeface="Times New Roman" panose="02020603050405020304" pitchFamily="18" charset="0"/>
                <a:cs typeface="Times New Roman" panose="02020603050405020304" pitchFamily="18" charset="0"/>
              </a:rPr>
            </a:br>
            <a:r>
              <a:rPr lang="en-US" sz="2000" dirty="0">
                <a:latin typeface="Times New Roman" panose="02020603050405020304" pitchFamily="18" charset="0"/>
                <a:cs typeface="Times New Roman" panose="02020603050405020304" pitchFamily="18" charset="0"/>
              </a:rPr>
              <a:t>tied market </a:t>
            </a:r>
            <a:r>
              <a:rPr lang="en-US" sz="2000" i="1" dirty="0">
                <a:latin typeface="Times New Roman" panose="02020603050405020304" pitchFamily="18" charset="0"/>
                <a:cs typeface="Times New Roman" panose="02020603050405020304" pitchFamily="18" charset="0"/>
              </a:rPr>
              <a:t>(i.e., if 2-level entry harder) </a:t>
            </a:r>
            <a:br>
              <a:rPr lang="en-US" sz="2000" i="1" dirty="0">
                <a:latin typeface="Times New Roman" panose="02020603050405020304" pitchFamily="18" charset="0"/>
                <a:cs typeface="Times New Roman" panose="02020603050405020304" pitchFamily="18" charset="0"/>
              </a:rPr>
            </a:br>
            <a:r>
              <a:rPr lang="en-US" sz="2000" i="1" dirty="0">
                <a:latin typeface="Times New Roman" panose="02020603050405020304" pitchFamily="18" charset="0"/>
                <a:cs typeface="Times New Roman" panose="02020603050405020304" pitchFamily="18" charset="0"/>
              </a:rPr>
              <a:t>(e.g., if complementary expertise or technology)</a:t>
            </a:r>
          </a:p>
          <a:p>
            <a:pPr lvl="1"/>
            <a:r>
              <a:rPr lang="en-US" sz="2000" dirty="0">
                <a:latin typeface="Times New Roman" panose="02020603050405020304" pitchFamily="18" charset="0"/>
                <a:cs typeface="Times New Roman" panose="02020603050405020304" pitchFamily="18" charset="0"/>
              </a:rPr>
              <a:t>Tying and associated foreclosure in tied product can lead </a:t>
            </a:r>
            <a:br>
              <a:rPr lang="en-US" sz="2000" dirty="0">
                <a:latin typeface="Times New Roman" panose="02020603050405020304" pitchFamily="18" charset="0"/>
                <a:cs typeface="Times New Roman" panose="02020603050405020304" pitchFamily="18" charset="0"/>
              </a:rPr>
            </a:br>
            <a:r>
              <a:rPr lang="en-US" sz="2000" dirty="0">
                <a:latin typeface="Times New Roman" panose="02020603050405020304" pitchFamily="18" charset="0"/>
                <a:cs typeface="Times New Roman" panose="02020603050405020304" pitchFamily="18" charset="0"/>
              </a:rPr>
              <a:t>to power over a tied product that in the future will </a:t>
            </a:r>
            <a:br>
              <a:rPr lang="en-US" sz="2000" dirty="0">
                <a:latin typeface="Times New Roman" panose="02020603050405020304" pitchFamily="18" charset="0"/>
                <a:cs typeface="Times New Roman" panose="02020603050405020304" pitchFamily="18" charset="0"/>
              </a:rPr>
            </a:br>
            <a:r>
              <a:rPr lang="en-US" sz="2000" dirty="0">
                <a:latin typeface="Times New Roman" panose="02020603050405020304" pitchFamily="18" charset="0"/>
                <a:cs typeface="Times New Roman" panose="02020603050405020304" pitchFamily="18" charset="0"/>
              </a:rPr>
              <a:t>compete with the tying product </a:t>
            </a:r>
            <a:br>
              <a:rPr lang="en-US" sz="2000" dirty="0">
                <a:latin typeface="Times New Roman" panose="02020603050405020304" pitchFamily="18" charset="0"/>
                <a:cs typeface="Times New Roman" panose="02020603050405020304" pitchFamily="18" charset="0"/>
              </a:rPr>
            </a:br>
            <a:r>
              <a:rPr lang="en-US" sz="2000" i="1" dirty="0">
                <a:latin typeface="Times New Roman" panose="02020603050405020304" pitchFamily="18" charset="0"/>
                <a:cs typeface="Times New Roman" panose="02020603050405020304" pitchFamily="18" charset="0"/>
              </a:rPr>
              <a:t>(highly relevant for dominant platforms)</a:t>
            </a:r>
          </a:p>
          <a:p>
            <a:pPr lvl="1"/>
            <a:r>
              <a:rPr lang="en-US" sz="2000" dirty="0">
                <a:latin typeface="Times New Roman" panose="02020603050405020304" pitchFamily="18" charset="0"/>
                <a:cs typeface="Times New Roman" panose="02020603050405020304" pitchFamily="18" charset="0"/>
              </a:rPr>
              <a:t>Foreclosure raises costs of producing a tied product that is a partial substitute for tying product </a:t>
            </a:r>
            <a:r>
              <a:rPr lang="en-US" sz="2000" i="1" dirty="0">
                <a:latin typeface="Times New Roman" panose="02020603050405020304" pitchFamily="18" charset="0"/>
                <a:cs typeface="Times New Roman" panose="02020603050405020304" pitchFamily="18" charset="0"/>
              </a:rPr>
              <a:t>(highly relevant for dominant platforms)</a:t>
            </a:r>
          </a:p>
          <a:p>
            <a:pPr lvl="1"/>
            <a:r>
              <a:rPr lang="en-US" sz="2000" dirty="0"/>
              <a:t>Foreclosure weakens tying market competitors as a result of </a:t>
            </a:r>
            <a:br>
              <a:rPr lang="en-US" sz="2000" dirty="0"/>
            </a:br>
            <a:r>
              <a:rPr lang="en-US" sz="2000" dirty="0"/>
              <a:t>weakened tied market competitors that they partner with</a:t>
            </a:r>
          </a:p>
          <a:p>
            <a:pPr lvl="1"/>
            <a:endParaRPr lang="en-US" sz="2000" dirty="0">
              <a:latin typeface="Times New Roman" panose="02020603050405020304" pitchFamily="18" charset="0"/>
              <a:cs typeface="Times New Roman" panose="02020603050405020304" pitchFamily="18" charset="0"/>
            </a:endParaRPr>
          </a:p>
          <a:p>
            <a:endParaRPr lang="en-US" sz="2400" dirty="0">
              <a:latin typeface="Times New Roman" panose="02020603050405020304" pitchFamily="18" charset="0"/>
              <a:cs typeface="Times New Roman" panose="02020603050405020304" pitchFamily="18" charset="0"/>
            </a:endParaRPr>
          </a:p>
          <a:p>
            <a:endParaRPr lang="en-US" sz="2400" dirty="0">
              <a:latin typeface="Times New Roman" panose="02020603050405020304" pitchFamily="18" charset="0"/>
              <a:cs typeface="Times New Roman" panose="02020603050405020304" pitchFamily="18" charset="0"/>
            </a:endParaRPr>
          </a:p>
          <a:p>
            <a:pPr lvl="1"/>
            <a:endParaRPr lang="en-US" dirty="0">
              <a:latin typeface="Times New Roman" panose="02020603050405020304" pitchFamily="18" charset="0"/>
              <a:cs typeface="Times New Roman" panose="02020603050405020304" pitchFamily="18" charset="0"/>
            </a:endParaRPr>
          </a:p>
          <a:p>
            <a:pPr lvl="1"/>
            <a:endParaRPr lang="en-US" dirty="0">
              <a:latin typeface="Times New Roman" panose="02020603050405020304" pitchFamily="18" charset="0"/>
              <a:cs typeface="Times New Roman" panose="02020603050405020304" pitchFamily="18" charset="0"/>
            </a:endParaRPr>
          </a:p>
          <a:p>
            <a:pPr lvl="1"/>
            <a:endParaRPr lang="en-US" dirty="0">
              <a:latin typeface="Times New Roman" panose="02020603050405020304" pitchFamily="18" charset="0"/>
              <a:cs typeface="Times New Roman" panose="02020603050405020304" pitchFamily="18" charset="0"/>
            </a:endParaRPr>
          </a:p>
          <a:p>
            <a:endParaRPr lang="en-US" sz="2400" dirty="0">
              <a:latin typeface="Times New Roman" panose="02020603050405020304" pitchFamily="18" charset="0"/>
              <a:cs typeface="Times New Roman" panose="02020603050405020304" pitchFamily="18" charset="0"/>
            </a:endParaRPr>
          </a:p>
        </p:txBody>
      </p:sp>
      <p:sp>
        <p:nvSpPr>
          <p:cNvPr id="8" name="TextBox 7">
            <a:extLst>
              <a:ext uri="{FF2B5EF4-FFF2-40B4-BE49-F238E27FC236}">
                <a16:creationId xmlns:a16="http://schemas.microsoft.com/office/drawing/2014/main" id="{73300DC4-9FEF-46D2-B110-18CD0B754E18}"/>
              </a:ext>
            </a:extLst>
          </p:cNvPr>
          <p:cNvSpPr txBox="1"/>
          <p:nvPr/>
        </p:nvSpPr>
        <p:spPr>
          <a:xfrm>
            <a:off x="7459920" y="1744892"/>
            <a:ext cx="4091812" cy="400110"/>
          </a:xfrm>
          <a:prstGeom prst="rect">
            <a:avLst/>
          </a:prstGeom>
          <a:noFill/>
          <a:ln w="38100">
            <a:solidFill>
              <a:srgbClr val="0070C0"/>
            </a:solidFill>
          </a:ln>
        </p:spPr>
        <p:txBody>
          <a:bodyPr wrap="square" rtlCol="0">
            <a:spAutoFit/>
          </a:bodyPr>
          <a:lstStyle/>
          <a:p>
            <a:r>
              <a:rPr lang="en-US" sz="2000" b="1" i="1" dirty="0">
                <a:solidFill>
                  <a:srgbClr val="0070C0"/>
                </a:solidFill>
              </a:rPr>
              <a:t>Microsoft conduct re Java/Netscape</a:t>
            </a:r>
          </a:p>
        </p:txBody>
      </p:sp>
      <p:cxnSp>
        <p:nvCxnSpPr>
          <p:cNvPr id="9" name="Straight Arrow Connector 8">
            <a:extLst>
              <a:ext uri="{FF2B5EF4-FFF2-40B4-BE49-F238E27FC236}">
                <a16:creationId xmlns:a16="http://schemas.microsoft.com/office/drawing/2014/main" id="{7C39A661-1372-4D7B-AFBE-1953767FE555}"/>
              </a:ext>
            </a:extLst>
          </p:cNvPr>
          <p:cNvCxnSpPr>
            <a:cxnSpLocks/>
          </p:cNvCxnSpPr>
          <p:nvPr/>
        </p:nvCxnSpPr>
        <p:spPr>
          <a:xfrm flipH="1">
            <a:off x="6768713" y="2169750"/>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B776672C-B856-435C-AE7C-1A378EA83E60}"/>
              </a:ext>
            </a:extLst>
          </p:cNvPr>
          <p:cNvSpPr txBox="1"/>
          <p:nvPr/>
        </p:nvSpPr>
        <p:spPr>
          <a:xfrm>
            <a:off x="8592749" y="2660886"/>
            <a:ext cx="3159902" cy="1938992"/>
          </a:xfrm>
          <a:prstGeom prst="rect">
            <a:avLst/>
          </a:prstGeom>
          <a:noFill/>
          <a:ln w="38100">
            <a:solidFill>
              <a:srgbClr val="0070C0"/>
            </a:solidFill>
          </a:ln>
        </p:spPr>
        <p:txBody>
          <a:bodyPr wrap="square" rtlCol="0">
            <a:spAutoFit/>
          </a:bodyPr>
          <a:lstStyle/>
          <a:p>
            <a:r>
              <a:rPr lang="en-US" sz="2000" b="1" i="1" dirty="0">
                <a:solidFill>
                  <a:srgbClr val="0070C0"/>
                </a:solidFill>
              </a:rPr>
              <a:t>Example Google requires search advertisers to use Google Ad Exchange, which will make it harder for entry into Ad Exchanges and then search engines</a:t>
            </a:r>
          </a:p>
        </p:txBody>
      </p:sp>
      <p:sp>
        <p:nvSpPr>
          <p:cNvPr id="11" name="TextBox 10">
            <a:extLst>
              <a:ext uri="{FF2B5EF4-FFF2-40B4-BE49-F238E27FC236}">
                <a16:creationId xmlns:a16="http://schemas.microsoft.com/office/drawing/2014/main" id="{EDDB7119-86E9-4911-B01D-2539F8C97933}"/>
              </a:ext>
            </a:extLst>
          </p:cNvPr>
          <p:cNvSpPr txBox="1"/>
          <p:nvPr/>
        </p:nvSpPr>
        <p:spPr>
          <a:xfrm>
            <a:off x="9164912" y="5500938"/>
            <a:ext cx="1488318" cy="707886"/>
          </a:xfrm>
          <a:prstGeom prst="rect">
            <a:avLst/>
          </a:prstGeom>
          <a:noFill/>
          <a:ln w="38100">
            <a:solidFill>
              <a:srgbClr val="0070C0"/>
            </a:solidFill>
          </a:ln>
        </p:spPr>
        <p:txBody>
          <a:bodyPr wrap="square" rtlCol="0">
            <a:spAutoFit/>
          </a:bodyPr>
          <a:lstStyle/>
          <a:p>
            <a:r>
              <a:rPr lang="en-US" sz="2000" b="1" i="1" dirty="0">
                <a:solidFill>
                  <a:srgbClr val="0070C0"/>
                </a:solidFill>
              </a:rPr>
              <a:t>Variation on 2-level entry</a:t>
            </a:r>
          </a:p>
        </p:txBody>
      </p:sp>
      <p:cxnSp>
        <p:nvCxnSpPr>
          <p:cNvPr id="12" name="Straight Arrow Connector 11">
            <a:extLst>
              <a:ext uri="{FF2B5EF4-FFF2-40B4-BE49-F238E27FC236}">
                <a16:creationId xmlns:a16="http://schemas.microsoft.com/office/drawing/2014/main" id="{1B1A3ACC-8A9D-4FF7-9E98-FB4915B688EA}"/>
              </a:ext>
            </a:extLst>
          </p:cNvPr>
          <p:cNvCxnSpPr>
            <a:cxnSpLocks/>
          </p:cNvCxnSpPr>
          <p:nvPr/>
        </p:nvCxnSpPr>
        <p:spPr>
          <a:xfrm flipH="1" flipV="1">
            <a:off x="7933004" y="5481913"/>
            <a:ext cx="808160" cy="23382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4" name="Slide Number Placeholder 13">
            <a:extLst>
              <a:ext uri="{FF2B5EF4-FFF2-40B4-BE49-F238E27FC236}">
                <a16:creationId xmlns:a16="http://schemas.microsoft.com/office/drawing/2014/main" id="{035FE37C-2BE9-4C93-B30F-B23C3D106724}"/>
              </a:ext>
            </a:extLst>
          </p:cNvPr>
          <p:cNvSpPr>
            <a:spLocks noGrp="1"/>
          </p:cNvSpPr>
          <p:nvPr>
            <p:ph type="sldNum" sz="quarter" idx="12"/>
          </p:nvPr>
        </p:nvSpPr>
        <p:spPr/>
        <p:txBody>
          <a:bodyPr/>
          <a:lstStyle/>
          <a:p>
            <a:fld id="{87C73BCF-10A9-4C98-820C-00886F1B0A2E}" type="slidenum">
              <a:rPr lang="en-US" smtClean="0"/>
              <a:t>37</a:t>
            </a:fld>
            <a:endParaRPr lang="en-US"/>
          </a:p>
        </p:txBody>
      </p:sp>
    </p:spTree>
    <p:extLst>
      <p:ext uri="{BB962C8B-B14F-4D97-AF65-F5344CB8AC3E}">
        <p14:creationId xmlns:p14="http://schemas.microsoft.com/office/powerpoint/2010/main" val="3227265171"/>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7BE9E2-FB87-4558-8040-46E6EAFFFB96}"/>
              </a:ext>
            </a:extLst>
          </p:cNvPr>
          <p:cNvSpPr>
            <a:spLocks noGrp="1"/>
          </p:cNvSpPr>
          <p:nvPr>
            <p:ph type="title"/>
          </p:nvPr>
        </p:nvSpPr>
        <p:spPr/>
        <p:txBody>
          <a:bodyPr>
            <a:normAutofit/>
          </a:bodyPr>
          <a:lstStyle/>
          <a:p>
            <a:r>
              <a:rPr lang="en-US" sz="2800" dirty="0"/>
              <a:t>Does Section 1 Also Apply to Anticompetitive Effects in the Tying Product Market?</a:t>
            </a:r>
          </a:p>
        </p:txBody>
      </p:sp>
      <p:sp>
        <p:nvSpPr>
          <p:cNvPr id="3" name="Content Placeholder 2">
            <a:extLst>
              <a:ext uri="{FF2B5EF4-FFF2-40B4-BE49-F238E27FC236}">
                <a16:creationId xmlns:a16="http://schemas.microsoft.com/office/drawing/2014/main" id="{71385D45-65AA-4DB1-89B2-AB231C2A9133}"/>
              </a:ext>
            </a:extLst>
          </p:cNvPr>
          <p:cNvSpPr>
            <a:spLocks noGrp="1"/>
          </p:cNvSpPr>
          <p:nvPr>
            <p:ph idx="1"/>
          </p:nvPr>
        </p:nvSpPr>
        <p:spPr/>
        <p:txBody>
          <a:bodyPr>
            <a:normAutofit fontScale="92500"/>
          </a:bodyPr>
          <a:lstStyle/>
          <a:p>
            <a:r>
              <a:rPr lang="en-US" dirty="0"/>
              <a:t>Traditional Section 1 focus has been effects in tied product market</a:t>
            </a:r>
          </a:p>
          <a:p>
            <a:r>
              <a:rPr lang="en-US" i="1" dirty="0"/>
              <a:t>Microsoft</a:t>
            </a:r>
          </a:p>
          <a:p>
            <a:pPr lvl="1"/>
            <a:r>
              <a:rPr lang="en-US" dirty="0"/>
              <a:t>DOJ applied Section 1 analysis only to tied product market</a:t>
            </a:r>
          </a:p>
          <a:p>
            <a:pPr lvl="1"/>
            <a:r>
              <a:rPr lang="en-US" dirty="0"/>
              <a:t>D.C. Circuit applied Section 2 to tying product market </a:t>
            </a:r>
          </a:p>
          <a:p>
            <a:r>
              <a:rPr lang="en-US" dirty="0"/>
              <a:t>But, </a:t>
            </a:r>
            <a:r>
              <a:rPr lang="en-US" dirty="0">
                <a:solidFill>
                  <a:srgbClr val="C00000"/>
                </a:solidFill>
              </a:rPr>
              <a:t>no inherent legal bar </a:t>
            </a:r>
            <a:r>
              <a:rPr lang="en-US" dirty="0"/>
              <a:t>from applying Section 1 to tying product market</a:t>
            </a:r>
          </a:p>
          <a:p>
            <a:pPr lvl="1"/>
            <a:r>
              <a:rPr lang="en-US" dirty="0"/>
              <a:t>Tying involves a vertical contract </a:t>
            </a:r>
          </a:p>
          <a:p>
            <a:pPr lvl="1"/>
            <a:r>
              <a:rPr lang="en-US" dirty="0"/>
              <a:t>Per se rule would not automatically apply.</a:t>
            </a:r>
          </a:p>
          <a:p>
            <a:pPr lvl="1"/>
            <a:r>
              <a:rPr lang="en-US" dirty="0"/>
              <a:t>But if tying allows defendant to achieve, maintain or enhance </a:t>
            </a:r>
            <a:r>
              <a:rPr lang="en-US" i="1" dirty="0">
                <a:solidFill>
                  <a:srgbClr val="C00000"/>
                </a:solidFill>
              </a:rPr>
              <a:t>market power </a:t>
            </a:r>
            <a:r>
              <a:rPr lang="en-US" dirty="0"/>
              <a:t>in tying product market – </a:t>
            </a:r>
            <a:r>
              <a:rPr lang="en-US" i="1" dirty="0">
                <a:solidFill>
                  <a:srgbClr val="C00000"/>
                </a:solidFill>
              </a:rPr>
              <a:t>and zero or insufficient procompetitive efficiencies -- </a:t>
            </a:r>
            <a:r>
              <a:rPr lang="en-US" dirty="0"/>
              <a:t>then the tying arrangement would be unreasonable under the rule of reason</a:t>
            </a:r>
          </a:p>
          <a:p>
            <a:r>
              <a:rPr lang="en-US" dirty="0"/>
              <a:t>But no modern supporting case law </a:t>
            </a:r>
            <a:r>
              <a:rPr lang="en-US" i="1" dirty="0"/>
              <a:t>– so far</a:t>
            </a:r>
          </a:p>
        </p:txBody>
      </p:sp>
      <p:sp>
        <p:nvSpPr>
          <p:cNvPr id="5" name="Slide Number Placeholder 4">
            <a:extLst>
              <a:ext uri="{FF2B5EF4-FFF2-40B4-BE49-F238E27FC236}">
                <a16:creationId xmlns:a16="http://schemas.microsoft.com/office/drawing/2014/main" id="{579C6FFD-07AF-488C-8C88-4C50FF6529A8}"/>
              </a:ext>
            </a:extLst>
          </p:cNvPr>
          <p:cNvSpPr>
            <a:spLocks noGrp="1"/>
          </p:cNvSpPr>
          <p:nvPr>
            <p:ph type="sldNum" sz="quarter" idx="12"/>
          </p:nvPr>
        </p:nvSpPr>
        <p:spPr/>
        <p:txBody>
          <a:bodyPr/>
          <a:lstStyle/>
          <a:p>
            <a:fld id="{87C73BCF-10A9-4C98-820C-00886F1B0A2E}" type="slidenum">
              <a:rPr lang="en-US" smtClean="0"/>
              <a:t>38</a:t>
            </a:fld>
            <a:endParaRPr lang="en-US"/>
          </a:p>
        </p:txBody>
      </p:sp>
    </p:spTree>
    <p:extLst>
      <p:ext uri="{BB962C8B-B14F-4D97-AF65-F5344CB8AC3E}">
        <p14:creationId xmlns:p14="http://schemas.microsoft.com/office/powerpoint/2010/main" val="1560814946"/>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DC3463-7B2C-4A9A-90D1-F025EF09B54D}"/>
              </a:ext>
            </a:extLst>
          </p:cNvPr>
          <p:cNvSpPr>
            <a:spLocks noGrp="1"/>
          </p:cNvSpPr>
          <p:nvPr>
            <p:ph type="title"/>
          </p:nvPr>
        </p:nvSpPr>
        <p:spPr>
          <a:xfrm>
            <a:off x="179109" y="299137"/>
            <a:ext cx="11594969" cy="1325563"/>
          </a:xfrm>
        </p:spPr>
        <p:txBody>
          <a:bodyPr>
            <a:normAutofit/>
          </a:bodyPr>
          <a:lstStyle/>
          <a:p>
            <a:r>
              <a:rPr lang="en-US" sz="2800" dirty="0"/>
              <a:t>Other Claimed Anticompetitive Effects Not Cognizable as Standalone Theories</a:t>
            </a:r>
          </a:p>
        </p:txBody>
      </p:sp>
      <p:sp>
        <p:nvSpPr>
          <p:cNvPr id="3" name="Content Placeholder 2">
            <a:extLst>
              <a:ext uri="{FF2B5EF4-FFF2-40B4-BE49-F238E27FC236}">
                <a16:creationId xmlns:a16="http://schemas.microsoft.com/office/drawing/2014/main" id="{CCFAB0D9-55BC-43FF-88D8-EFE371AD5D78}"/>
              </a:ext>
            </a:extLst>
          </p:cNvPr>
          <p:cNvSpPr>
            <a:spLocks noGrp="1"/>
          </p:cNvSpPr>
          <p:nvPr>
            <p:ph idx="1"/>
          </p:nvPr>
        </p:nvSpPr>
        <p:spPr>
          <a:xfrm>
            <a:off x="0" y="2260116"/>
            <a:ext cx="9077325" cy="4848552"/>
          </a:xfrm>
        </p:spPr>
        <p:txBody>
          <a:bodyPr>
            <a:normAutofit/>
          </a:bodyPr>
          <a:lstStyle/>
          <a:p>
            <a:r>
              <a:rPr lang="en-US" sz="2400" dirty="0">
                <a:latin typeface="Times New Roman" pitchFamily="18" charset="0"/>
                <a:cs typeface="Times New Roman" pitchFamily="18" charset="0"/>
              </a:rPr>
              <a:t>Facilitates </a:t>
            </a:r>
            <a:r>
              <a:rPr lang="en-US" sz="2400" i="1" dirty="0">
                <a:solidFill>
                  <a:srgbClr val="C00000"/>
                </a:solidFill>
                <a:latin typeface="Times New Roman" panose="02020603050405020304" pitchFamily="18" charset="0"/>
                <a:cs typeface="Times New Roman" panose="02020603050405020304" pitchFamily="18" charset="0"/>
              </a:rPr>
              <a:t>harmful </a:t>
            </a:r>
            <a:r>
              <a:rPr lang="en-US" sz="2400" dirty="0">
                <a:latin typeface="Times New Roman" panose="02020603050405020304" pitchFamily="18" charset="0"/>
                <a:cs typeface="Times New Roman" panose="02020603050405020304" pitchFamily="18" charset="0"/>
              </a:rPr>
              <a:t>price discrimination (by metering)</a:t>
            </a:r>
            <a:r>
              <a:rPr lang="en-US" sz="2400" dirty="0">
                <a:solidFill>
                  <a:srgbClr val="C00000"/>
                </a:solidFill>
                <a:latin typeface="Times New Roman" panose="02020603050405020304" pitchFamily="18" charset="0"/>
                <a:cs typeface="Times New Roman" panose="02020603050405020304" pitchFamily="18" charset="0"/>
              </a:rPr>
              <a:t>**</a:t>
            </a:r>
            <a:r>
              <a:rPr lang="en-US" sz="2400" dirty="0">
                <a:latin typeface="Times New Roman" panose="02020603050405020304" pitchFamily="18" charset="0"/>
                <a:cs typeface="Times New Roman" panose="02020603050405020304" pitchFamily="18" charset="0"/>
              </a:rPr>
              <a:t> </a:t>
            </a:r>
          </a:p>
          <a:p>
            <a:r>
              <a:rPr lang="en-US" sz="2400" dirty="0">
                <a:latin typeface="Times New Roman" panose="02020603050405020304" pitchFamily="18" charset="0"/>
                <a:cs typeface="Times New Roman" panose="02020603050405020304" pitchFamily="18" charset="0"/>
              </a:rPr>
              <a:t>Evasion of regulation</a:t>
            </a:r>
            <a:r>
              <a:rPr lang="en-US" sz="2400" dirty="0">
                <a:solidFill>
                  <a:srgbClr val="C00000"/>
                </a:solidFill>
                <a:latin typeface="Times New Roman" panose="02020603050405020304" pitchFamily="18" charset="0"/>
                <a:cs typeface="Times New Roman" panose="02020603050405020304" pitchFamily="18" charset="0"/>
              </a:rPr>
              <a:t>** </a:t>
            </a:r>
          </a:p>
          <a:p>
            <a:pPr lvl="1"/>
            <a:r>
              <a:rPr lang="en-US" sz="2000" dirty="0">
                <a:latin typeface="Times New Roman" panose="02020603050405020304" pitchFamily="18" charset="0"/>
                <a:cs typeface="Times New Roman" panose="02020603050405020304" pitchFamily="18" charset="0"/>
              </a:rPr>
              <a:t>Suppose regulated maximum price of tying product is below the </a:t>
            </a:r>
            <a:br>
              <a:rPr lang="en-US" sz="2000" dirty="0">
                <a:latin typeface="Times New Roman" panose="02020603050405020304" pitchFamily="18" charset="0"/>
                <a:cs typeface="Times New Roman" panose="02020603050405020304" pitchFamily="18" charset="0"/>
              </a:rPr>
            </a:br>
            <a:r>
              <a:rPr lang="en-US" sz="2000" dirty="0">
                <a:latin typeface="Times New Roman" panose="02020603050405020304" pitchFamily="18" charset="0"/>
                <a:cs typeface="Times New Roman" panose="02020603050405020304" pitchFamily="18" charset="0"/>
              </a:rPr>
              <a:t>monopoly price.  </a:t>
            </a:r>
          </a:p>
          <a:p>
            <a:pPr lvl="1"/>
            <a:r>
              <a:rPr lang="en-US" sz="2000" dirty="0">
                <a:solidFill>
                  <a:srgbClr val="C00000"/>
                </a:solidFill>
                <a:latin typeface="Times New Roman" panose="02020603050405020304" pitchFamily="18" charset="0"/>
                <a:cs typeface="Times New Roman" panose="02020603050405020304" pitchFamily="18" charset="0"/>
              </a:rPr>
              <a:t>Regulation can be evaded by tying </a:t>
            </a:r>
          </a:p>
          <a:p>
            <a:pPr lvl="2"/>
            <a:r>
              <a:rPr lang="en-US" i="1" dirty="0">
                <a:latin typeface="Times New Roman" panose="02020603050405020304" pitchFamily="18" charset="0"/>
                <a:cs typeface="Times New Roman" panose="02020603050405020304" pitchFamily="18" charset="0"/>
              </a:rPr>
              <a:t>Charge maximum regulated price for tying product.  </a:t>
            </a:r>
          </a:p>
          <a:p>
            <a:pPr lvl="2"/>
            <a:r>
              <a:rPr lang="en-US" i="1" dirty="0">
                <a:latin typeface="Times New Roman" panose="02020603050405020304" pitchFamily="18" charset="0"/>
                <a:cs typeface="Times New Roman" panose="02020603050405020304" pitchFamily="18" charset="0"/>
              </a:rPr>
              <a:t>Raise price of tied product to make up the difference</a:t>
            </a:r>
          </a:p>
          <a:p>
            <a:pPr lvl="1"/>
            <a:r>
              <a:rPr lang="en-US" sz="2000" dirty="0">
                <a:latin typeface="Times New Roman" panose="02020603050405020304" pitchFamily="18" charset="0"/>
                <a:cs typeface="Times New Roman" panose="02020603050405020304" pitchFamily="18" charset="0"/>
              </a:rPr>
              <a:t>Current law: May be treated as regulator’s problem, not Sherman Act?</a:t>
            </a:r>
          </a:p>
          <a:p>
            <a:pPr marL="0" indent="0">
              <a:buNone/>
            </a:pPr>
            <a:endParaRPr lang="en-US" sz="2400" dirty="0"/>
          </a:p>
          <a:p>
            <a:pPr marL="0" indent="0">
              <a:buNone/>
            </a:pPr>
            <a:r>
              <a:rPr lang="en-US" sz="2400" dirty="0">
                <a:solidFill>
                  <a:srgbClr val="C00000"/>
                </a:solidFill>
              </a:rPr>
              <a:t>**</a:t>
            </a:r>
            <a:r>
              <a:rPr lang="en-US" sz="2400" dirty="0"/>
              <a:t> </a:t>
            </a:r>
            <a:r>
              <a:rPr lang="en-US" sz="2000" dirty="0">
                <a:solidFill>
                  <a:srgbClr val="C00000"/>
                </a:solidFill>
              </a:rPr>
              <a:t>See O’Connor concurrence footnote 4 </a:t>
            </a:r>
            <a:r>
              <a:rPr lang="en-US" sz="1800" i="1" dirty="0">
                <a:solidFill>
                  <a:srgbClr val="00B0F0"/>
                </a:solidFill>
              </a:rPr>
              <a:t>(p.1011)</a:t>
            </a:r>
            <a:endParaRPr lang="en-US" sz="2400" i="1" dirty="0">
              <a:solidFill>
                <a:srgbClr val="00B0F0"/>
              </a:solidFill>
            </a:endParaRPr>
          </a:p>
        </p:txBody>
      </p:sp>
      <p:sp>
        <p:nvSpPr>
          <p:cNvPr id="4" name="TextBox 3">
            <a:extLst>
              <a:ext uri="{FF2B5EF4-FFF2-40B4-BE49-F238E27FC236}">
                <a16:creationId xmlns:a16="http://schemas.microsoft.com/office/drawing/2014/main" id="{A468849B-E29C-4CB5-9406-BBDD1EBC844E}"/>
              </a:ext>
            </a:extLst>
          </p:cNvPr>
          <p:cNvSpPr txBox="1"/>
          <p:nvPr/>
        </p:nvSpPr>
        <p:spPr>
          <a:xfrm>
            <a:off x="8143729" y="3121902"/>
            <a:ext cx="3795785" cy="3477875"/>
          </a:xfrm>
          <a:prstGeom prst="rect">
            <a:avLst/>
          </a:prstGeom>
          <a:noFill/>
          <a:ln w="38100">
            <a:solidFill>
              <a:srgbClr val="0070C0"/>
            </a:solidFill>
          </a:ln>
        </p:spPr>
        <p:txBody>
          <a:bodyPr wrap="square" rtlCol="0">
            <a:spAutoFit/>
          </a:bodyPr>
          <a:lstStyle/>
          <a:p>
            <a:pPr algn="ctr"/>
            <a:r>
              <a:rPr lang="en-US" sz="2000" b="1" u="sng" dirty="0">
                <a:solidFill>
                  <a:srgbClr val="0070C0"/>
                </a:solidFill>
              </a:rPr>
              <a:t>Example</a:t>
            </a:r>
          </a:p>
          <a:p>
            <a:r>
              <a:rPr lang="en-US" sz="2000" b="1" dirty="0">
                <a:solidFill>
                  <a:srgbClr val="0070C0"/>
                </a:solidFill>
              </a:rPr>
              <a:t>Tying </a:t>
            </a:r>
            <a:r>
              <a:rPr lang="en-US" sz="2000" b="1" dirty="0" err="1">
                <a:solidFill>
                  <a:srgbClr val="0070C0"/>
                </a:solidFill>
              </a:rPr>
              <a:t>monop</a:t>
            </a:r>
            <a:r>
              <a:rPr lang="en-US" sz="2000" b="1" dirty="0">
                <a:solidFill>
                  <a:srgbClr val="0070C0"/>
                </a:solidFill>
              </a:rPr>
              <a:t> price = $10</a:t>
            </a:r>
          </a:p>
          <a:p>
            <a:r>
              <a:rPr lang="en-US" sz="2000" b="1" dirty="0">
                <a:solidFill>
                  <a:srgbClr val="0070C0"/>
                </a:solidFill>
              </a:rPr>
              <a:t>Tied product </a:t>
            </a:r>
            <a:r>
              <a:rPr lang="en-US" sz="2000" b="1" dirty="0" err="1">
                <a:solidFill>
                  <a:srgbClr val="0070C0"/>
                </a:solidFill>
              </a:rPr>
              <a:t>compet</a:t>
            </a:r>
            <a:r>
              <a:rPr lang="en-US" sz="2000" b="1" dirty="0">
                <a:solidFill>
                  <a:srgbClr val="0070C0"/>
                </a:solidFill>
              </a:rPr>
              <a:t> price = $3</a:t>
            </a:r>
          </a:p>
          <a:p>
            <a:r>
              <a:rPr lang="en-US" sz="2000" b="1" dirty="0">
                <a:solidFill>
                  <a:srgbClr val="C00000"/>
                </a:solidFill>
              </a:rPr>
              <a:t>Total monopoly price = $13</a:t>
            </a:r>
            <a:br>
              <a:rPr lang="en-US" sz="2000" b="1" dirty="0">
                <a:solidFill>
                  <a:srgbClr val="0070C0"/>
                </a:solidFill>
              </a:rPr>
            </a:br>
            <a:endParaRPr lang="en-US" sz="2000" b="1" dirty="0">
              <a:solidFill>
                <a:srgbClr val="0070C0"/>
              </a:solidFill>
            </a:endParaRPr>
          </a:p>
          <a:p>
            <a:r>
              <a:rPr lang="en-US" sz="2000" b="1" dirty="0">
                <a:solidFill>
                  <a:srgbClr val="0070C0"/>
                </a:solidFill>
                <a:highlight>
                  <a:srgbClr val="FFFF66"/>
                </a:highlight>
              </a:rPr>
              <a:t>Regulated tying price = $8</a:t>
            </a:r>
            <a:br>
              <a:rPr lang="en-US" sz="2000" b="1" dirty="0">
                <a:solidFill>
                  <a:srgbClr val="0070C0"/>
                </a:solidFill>
              </a:rPr>
            </a:br>
            <a:endParaRPr lang="en-US" sz="2000" b="1" dirty="0">
              <a:solidFill>
                <a:srgbClr val="0070C0"/>
              </a:solidFill>
            </a:endParaRPr>
          </a:p>
          <a:p>
            <a:r>
              <a:rPr lang="en-US" sz="2000" b="1" u="sng" dirty="0">
                <a:solidFill>
                  <a:srgbClr val="0070C0"/>
                </a:solidFill>
              </a:rPr>
              <a:t>Evasion prices</a:t>
            </a:r>
          </a:p>
          <a:p>
            <a:r>
              <a:rPr lang="en-US" sz="2000" b="1" dirty="0">
                <a:solidFill>
                  <a:srgbClr val="0070C0"/>
                </a:solidFill>
              </a:rPr>
              <a:t>Tying price = $8 </a:t>
            </a:r>
            <a:r>
              <a:rPr lang="en-US" sz="2000" b="1" i="1" dirty="0">
                <a:solidFill>
                  <a:srgbClr val="0070C0"/>
                </a:solidFill>
              </a:rPr>
              <a:t>(not $10)</a:t>
            </a:r>
          </a:p>
          <a:p>
            <a:r>
              <a:rPr lang="en-US" sz="2000" b="1" dirty="0">
                <a:solidFill>
                  <a:srgbClr val="0070C0"/>
                </a:solidFill>
              </a:rPr>
              <a:t>Tied price = </a:t>
            </a:r>
            <a:r>
              <a:rPr lang="en-US" sz="2000" b="1" dirty="0">
                <a:solidFill>
                  <a:srgbClr val="0070C0"/>
                </a:solidFill>
                <a:highlight>
                  <a:srgbClr val="FFFF66"/>
                </a:highlight>
              </a:rPr>
              <a:t>$5   </a:t>
            </a:r>
            <a:r>
              <a:rPr lang="en-US" sz="2000" b="1" i="1" dirty="0">
                <a:solidFill>
                  <a:srgbClr val="0070C0"/>
                </a:solidFill>
                <a:highlight>
                  <a:srgbClr val="FFFF66"/>
                </a:highlight>
              </a:rPr>
              <a:t>(not $3)</a:t>
            </a:r>
          </a:p>
          <a:p>
            <a:r>
              <a:rPr lang="en-US" sz="2000" b="1" dirty="0">
                <a:solidFill>
                  <a:srgbClr val="C00000"/>
                </a:solidFill>
              </a:rPr>
              <a:t>Total price = $13 </a:t>
            </a:r>
            <a:r>
              <a:rPr lang="en-US" sz="2000" b="1" i="1" dirty="0">
                <a:solidFill>
                  <a:srgbClr val="C00000"/>
                </a:solidFill>
              </a:rPr>
              <a:t>(same as before)</a:t>
            </a:r>
          </a:p>
        </p:txBody>
      </p:sp>
      <p:cxnSp>
        <p:nvCxnSpPr>
          <p:cNvPr id="5" name="Straight Arrow Connector 4">
            <a:extLst>
              <a:ext uri="{FF2B5EF4-FFF2-40B4-BE49-F238E27FC236}">
                <a16:creationId xmlns:a16="http://schemas.microsoft.com/office/drawing/2014/main" id="{E2C07466-6363-4AC1-88D6-9CF94FBECEC2}"/>
              </a:ext>
            </a:extLst>
          </p:cNvPr>
          <p:cNvCxnSpPr>
            <a:cxnSpLocks/>
          </p:cNvCxnSpPr>
          <p:nvPr/>
        </p:nvCxnSpPr>
        <p:spPr>
          <a:xfrm flipH="1">
            <a:off x="7653119" y="4262212"/>
            <a:ext cx="416683" cy="42218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401E2421-F903-4239-AB1B-010F5E1083D6}"/>
              </a:ext>
            </a:extLst>
          </p:cNvPr>
          <p:cNvSpPr txBox="1"/>
          <p:nvPr/>
        </p:nvSpPr>
        <p:spPr>
          <a:xfrm>
            <a:off x="8143729" y="1887903"/>
            <a:ext cx="2343296" cy="707886"/>
          </a:xfrm>
          <a:prstGeom prst="rect">
            <a:avLst/>
          </a:prstGeom>
          <a:noFill/>
          <a:ln w="38100">
            <a:solidFill>
              <a:srgbClr val="0070C0"/>
            </a:solidFill>
          </a:ln>
        </p:spPr>
        <p:txBody>
          <a:bodyPr wrap="square" rtlCol="0">
            <a:spAutoFit/>
          </a:bodyPr>
          <a:lstStyle/>
          <a:p>
            <a:r>
              <a:rPr lang="en-US" sz="2000" b="1" dirty="0">
                <a:solidFill>
                  <a:srgbClr val="0070C0"/>
                </a:solidFill>
              </a:rPr>
              <a:t>Discussed in subsequent slides</a:t>
            </a:r>
          </a:p>
        </p:txBody>
      </p:sp>
      <p:cxnSp>
        <p:nvCxnSpPr>
          <p:cNvPr id="7" name="Straight Arrow Connector 6">
            <a:extLst>
              <a:ext uri="{FF2B5EF4-FFF2-40B4-BE49-F238E27FC236}">
                <a16:creationId xmlns:a16="http://schemas.microsoft.com/office/drawing/2014/main" id="{5473FE2F-5ECC-4937-88DC-911A3CFB6C40}"/>
              </a:ext>
            </a:extLst>
          </p:cNvPr>
          <p:cNvCxnSpPr>
            <a:cxnSpLocks/>
          </p:cNvCxnSpPr>
          <p:nvPr/>
        </p:nvCxnSpPr>
        <p:spPr>
          <a:xfrm flipH="1">
            <a:off x="7296583" y="2205987"/>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Slide Number Placeholder 8">
            <a:extLst>
              <a:ext uri="{FF2B5EF4-FFF2-40B4-BE49-F238E27FC236}">
                <a16:creationId xmlns:a16="http://schemas.microsoft.com/office/drawing/2014/main" id="{F547F70F-41B3-4CDD-84C8-00295966B814}"/>
              </a:ext>
            </a:extLst>
          </p:cNvPr>
          <p:cNvSpPr>
            <a:spLocks noGrp="1"/>
          </p:cNvSpPr>
          <p:nvPr>
            <p:ph type="sldNum" sz="quarter" idx="12"/>
          </p:nvPr>
        </p:nvSpPr>
        <p:spPr>
          <a:xfrm>
            <a:off x="8610600" y="6580646"/>
            <a:ext cx="2743200" cy="365125"/>
          </a:xfrm>
        </p:spPr>
        <p:txBody>
          <a:bodyPr/>
          <a:lstStyle/>
          <a:p>
            <a:fld id="{87C73BCF-10A9-4C98-820C-00886F1B0A2E}" type="slidenum">
              <a:rPr lang="en-US" smtClean="0"/>
              <a:t>39</a:t>
            </a:fld>
            <a:endParaRPr lang="en-US" dirty="0"/>
          </a:p>
        </p:txBody>
      </p:sp>
    </p:spTree>
    <p:extLst>
      <p:ext uri="{BB962C8B-B14F-4D97-AF65-F5344CB8AC3E}">
        <p14:creationId xmlns:p14="http://schemas.microsoft.com/office/powerpoint/2010/main" val="420370694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9DA7EC-BFF4-42B3-AA75-7057B531D62A}"/>
              </a:ext>
            </a:extLst>
          </p:cNvPr>
          <p:cNvSpPr>
            <a:spLocks noGrp="1"/>
          </p:cNvSpPr>
          <p:nvPr>
            <p:ph type="title"/>
          </p:nvPr>
        </p:nvSpPr>
        <p:spPr>
          <a:xfrm>
            <a:off x="838200" y="-115642"/>
            <a:ext cx="10515600" cy="1325563"/>
          </a:xfrm>
        </p:spPr>
        <p:txBody>
          <a:bodyPr>
            <a:normAutofit/>
          </a:bodyPr>
          <a:lstStyle/>
          <a:p>
            <a:r>
              <a:rPr lang="en-US" dirty="0">
                <a:latin typeface="Times New Roman" panose="02020603050405020304" pitchFamily="18" charset="0"/>
                <a:cs typeface="Times New Roman" panose="02020603050405020304" pitchFamily="18" charset="0"/>
              </a:rPr>
              <a:t>Overview of Law and Policy</a:t>
            </a:r>
          </a:p>
        </p:txBody>
      </p:sp>
      <p:sp>
        <p:nvSpPr>
          <p:cNvPr id="3" name="Content Placeholder 2">
            <a:extLst>
              <a:ext uri="{FF2B5EF4-FFF2-40B4-BE49-F238E27FC236}">
                <a16:creationId xmlns:a16="http://schemas.microsoft.com/office/drawing/2014/main" id="{5720FDFF-681B-4C82-B548-516C0B653300}"/>
              </a:ext>
            </a:extLst>
          </p:cNvPr>
          <p:cNvSpPr>
            <a:spLocks noGrp="1"/>
          </p:cNvSpPr>
          <p:nvPr>
            <p:ph idx="1"/>
          </p:nvPr>
        </p:nvSpPr>
        <p:spPr>
          <a:xfrm>
            <a:off x="461128" y="956166"/>
            <a:ext cx="7835147" cy="5765145"/>
          </a:xfrm>
        </p:spPr>
        <p:txBody>
          <a:bodyPr>
            <a:normAutofit fontScale="92500"/>
          </a:bodyPr>
          <a:lstStyle/>
          <a:p>
            <a:pPr>
              <a:lnSpc>
                <a:spcPct val="100000"/>
              </a:lnSpc>
            </a:pPr>
            <a:r>
              <a:rPr lang="en-US" sz="2400" dirty="0">
                <a:latin typeface="Times New Roman" panose="02020603050405020304" pitchFamily="18" charset="0"/>
                <a:cs typeface="Times New Roman" panose="02020603050405020304" pitchFamily="18" charset="0"/>
              </a:rPr>
              <a:t>“Traditional” approach – broad per se rule for Section 1 claims</a:t>
            </a:r>
            <a:br>
              <a:rPr lang="en-US" sz="2400" dirty="0">
                <a:latin typeface="Times New Roman" panose="02020603050405020304" pitchFamily="18" charset="0"/>
                <a:cs typeface="Times New Roman" panose="02020603050405020304" pitchFamily="18" charset="0"/>
              </a:rPr>
            </a:br>
            <a:endParaRPr lang="en-US" sz="2400" dirty="0">
              <a:latin typeface="Times New Roman" panose="02020603050405020304" pitchFamily="18" charset="0"/>
              <a:cs typeface="Times New Roman" panose="02020603050405020304" pitchFamily="18" charset="0"/>
            </a:endParaRPr>
          </a:p>
          <a:p>
            <a:pPr>
              <a:lnSpc>
                <a:spcPct val="100000"/>
              </a:lnSpc>
            </a:pPr>
            <a:r>
              <a:rPr lang="en-US" sz="2400" dirty="0">
                <a:latin typeface="Times New Roman" panose="02020603050405020304" pitchFamily="18" charset="0"/>
                <a:cs typeface="Times New Roman" panose="02020603050405020304" pitchFamily="18" charset="0"/>
              </a:rPr>
              <a:t>Tying currently is subject to a “quasi” per se rule</a:t>
            </a:r>
          </a:p>
          <a:p>
            <a:pPr lvl="1">
              <a:lnSpc>
                <a:spcPct val="100000"/>
              </a:lnSpc>
            </a:pPr>
            <a:r>
              <a:rPr lang="en-US" sz="2000" dirty="0">
                <a:latin typeface="Times New Roman" panose="02020603050405020304" pitchFamily="18" charset="0"/>
                <a:cs typeface="Times New Roman" panose="02020603050405020304" pitchFamily="18" charset="0"/>
              </a:rPr>
              <a:t>No need to prove anticompetitive effects</a:t>
            </a:r>
          </a:p>
          <a:p>
            <a:pPr lvl="1">
              <a:lnSpc>
                <a:spcPct val="100000"/>
              </a:lnSpc>
            </a:pPr>
            <a:r>
              <a:rPr lang="en-US" sz="2000" dirty="0">
                <a:latin typeface="Times New Roman" panose="02020603050405020304" pitchFamily="18" charset="0"/>
                <a:cs typeface="Times New Roman" panose="02020603050405020304" pitchFamily="18" charset="0"/>
              </a:rPr>
              <a:t> But, must prove 3 other elements</a:t>
            </a:r>
          </a:p>
          <a:p>
            <a:pPr>
              <a:lnSpc>
                <a:spcPct val="100000"/>
              </a:lnSpc>
            </a:pPr>
            <a:r>
              <a:rPr lang="en-US" sz="2400" dirty="0">
                <a:solidFill>
                  <a:srgbClr val="C00000"/>
                </a:solidFill>
                <a:latin typeface="Times New Roman" panose="02020603050405020304" pitchFamily="18" charset="0"/>
                <a:cs typeface="Times New Roman" panose="02020603050405020304" pitchFamily="18" charset="0"/>
              </a:rPr>
              <a:t>Prongs of modern “quasi-per se” rule (focused on anticompetitive effects in tied product mkt, and attacked under Section 1</a:t>
            </a:r>
          </a:p>
          <a:p>
            <a:pPr marL="457200" lvl="1" indent="0">
              <a:lnSpc>
                <a:spcPct val="100000"/>
              </a:lnSpc>
              <a:buNone/>
            </a:pPr>
            <a:r>
              <a:rPr lang="en-US" sz="2000" i="1" dirty="0">
                <a:latin typeface="Times New Roman" panose="02020603050405020304" pitchFamily="18" charset="0"/>
                <a:cs typeface="Times New Roman" panose="02020603050405020304" pitchFamily="18" charset="0"/>
              </a:rPr>
              <a:t>(i)  2 separate products tied together, despite customer demand for buying unbundled products</a:t>
            </a:r>
          </a:p>
          <a:p>
            <a:pPr marL="457200" lvl="1" indent="0">
              <a:lnSpc>
                <a:spcPct val="100000"/>
              </a:lnSpc>
              <a:buNone/>
            </a:pPr>
            <a:r>
              <a:rPr lang="en-US" sz="2000" i="1" dirty="0">
                <a:latin typeface="Times New Roman" panose="02020603050405020304" pitchFamily="18" charset="0"/>
                <a:cs typeface="Times New Roman" panose="02020603050405020304" pitchFamily="18" charset="0"/>
              </a:rPr>
              <a:t>(ii) market power in tying product (mkt power used to imply that buyers are “forced” to accept the tie)</a:t>
            </a:r>
          </a:p>
          <a:p>
            <a:pPr marL="457200" lvl="1" indent="0">
              <a:lnSpc>
                <a:spcPct val="100000"/>
              </a:lnSpc>
              <a:buNone/>
            </a:pPr>
            <a:r>
              <a:rPr lang="en-US" sz="2000" i="1" dirty="0">
                <a:latin typeface="Times New Roman" panose="02020603050405020304" pitchFamily="18" charset="0"/>
                <a:cs typeface="Times New Roman" panose="02020603050405020304" pitchFamily="18" charset="0"/>
              </a:rPr>
              <a:t>(iii) likely substantial foreclosure in tied product market </a:t>
            </a:r>
          </a:p>
          <a:p>
            <a:pPr>
              <a:lnSpc>
                <a:spcPct val="100000"/>
              </a:lnSpc>
            </a:pPr>
            <a:r>
              <a:rPr lang="en-US" sz="2400" dirty="0">
                <a:solidFill>
                  <a:srgbClr val="C00000"/>
                </a:solidFill>
                <a:latin typeface="Times New Roman" panose="02020603050405020304" pitchFamily="18" charset="0"/>
                <a:cs typeface="Times New Roman" panose="02020603050405020304" pitchFamily="18" charset="0"/>
              </a:rPr>
              <a:t>Impact in Tying Product market may be analyzed under Section 2 (e.g., </a:t>
            </a:r>
            <a:r>
              <a:rPr lang="en-US" sz="2400" i="1" dirty="0">
                <a:solidFill>
                  <a:srgbClr val="C00000"/>
                </a:solidFill>
                <a:latin typeface="Times New Roman" panose="02020603050405020304" pitchFamily="18" charset="0"/>
                <a:cs typeface="Times New Roman" panose="02020603050405020304" pitchFamily="18" charset="0"/>
              </a:rPr>
              <a:t>Microsoft</a:t>
            </a:r>
            <a:r>
              <a:rPr lang="en-US" sz="2400" dirty="0">
                <a:solidFill>
                  <a:srgbClr val="C00000"/>
                </a:solidFill>
                <a:latin typeface="Times New Roman" panose="02020603050405020304" pitchFamily="18" charset="0"/>
                <a:cs typeface="Times New Roman" panose="02020603050405020304" pitchFamily="18" charset="0"/>
              </a:rPr>
              <a:t>)		</a:t>
            </a:r>
            <a:br>
              <a:rPr lang="en-US" sz="2400" dirty="0">
                <a:solidFill>
                  <a:srgbClr val="C00000"/>
                </a:solidFill>
                <a:latin typeface="Times New Roman" panose="02020603050405020304" pitchFamily="18" charset="0"/>
                <a:cs typeface="Times New Roman" panose="02020603050405020304" pitchFamily="18" charset="0"/>
              </a:rPr>
            </a:br>
            <a:endParaRPr lang="en-US" sz="2400" dirty="0">
              <a:solidFill>
                <a:srgbClr val="C00000"/>
              </a:solidFill>
              <a:latin typeface="Times New Roman" panose="02020603050405020304" pitchFamily="18" charset="0"/>
              <a:cs typeface="Times New Roman" panose="02020603050405020304" pitchFamily="18" charset="0"/>
            </a:endParaRPr>
          </a:p>
          <a:p>
            <a:pPr lvl="1">
              <a:lnSpc>
                <a:spcPct val="100000"/>
              </a:lnSpc>
            </a:pPr>
            <a:endParaRPr lang="en-US" sz="2000" dirty="0">
              <a:latin typeface="Times New Roman" panose="02020603050405020304" pitchFamily="18" charset="0"/>
              <a:cs typeface="Times New Roman" panose="02020603050405020304" pitchFamily="18" charset="0"/>
            </a:endParaRPr>
          </a:p>
        </p:txBody>
      </p:sp>
      <p:sp>
        <p:nvSpPr>
          <p:cNvPr id="4" name="TextBox 3">
            <a:extLst>
              <a:ext uri="{FF2B5EF4-FFF2-40B4-BE49-F238E27FC236}">
                <a16:creationId xmlns:a16="http://schemas.microsoft.com/office/drawing/2014/main" id="{7E64549D-C59D-4C46-BBFF-57A660E4F3A9}"/>
              </a:ext>
            </a:extLst>
          </p:cNvPr>
          <p:cNvSpPr txBox="1"/>
          <p:nvPr/>
        </p:nvSpPr>
        <p:spPr>
          <a:xfrm>
            <a:off x="7422320" y="1643771"/>
            <a:ext cx="2874205" cy="830997"/>
          </a:xfrm>
          <a:prstGeom prst="rect">
            <a:avLst/>
          </a:prstGeom>
          <a:noFill/>
          <a:ln w="38100">
            <a:solidFill>
              <a:srgbClr val="0070C0"/>
            </a:solidFill>
          </a:ln>
        </p:spPr>
        <p:txBody>
          <a:bodyPr wrap="square" rtlCol="0">
            <a:spAutoFit/>
          </a:bodyPr>
          <a:lstStyle/>
          <a:p>
            <a:r>
              <a:rPr lang="en-US" sz="2400" b="1" i="1" dirty="0">
                <a:solidFill>
                  <a:srgbClr val="0070C0"/>
                </a:solidFill>
                <a:latin typeface="Times New Roman" panose="02020603050405020304" pitchFamily="18" charset="0"/>
                <a:cs typeface="Times New Roman" panose="02020603050405020304" pitchFamily="18" charset="0"/>
              </a:rPr>
              <a:t>But the per se rule is on its last legs</a:t>
            </a:r>
            <a:endParaRPr lang="en-US" sz="3600" b="1" i="1" dirty="0">
              <a:solidFill>
                <a:srgbClr val="0070C0"/>
              </a:solidFill>
              <a:latin typeface="Times New Roman" panose="02020603050405020304" pitchFamily="18" charset="0"/>
              <a:cs typeface="Times New Roman" panose="02020603050405020304" pitchFamily="18" charset="0"/>
            </a:endParaRPr>
          </a:p>
        </p:txBody>
      </p:sp>
      <p:cxnSp>
        <p:nvCxnSpPr>
          <p:cNvPr id="5" name="Straight Arrow Connector 4">
            <a:extLst>
              <a:ext uri="{FF2B5EF4-FFF2-40B4-BE49-F238E27FC236}">
                <a16:creationId xmlns:a16="http://schemas.microsoft.com/office/drawing/2014/main" id="{2F4D4E17-50BF-48B2-A055-A01C6AA459E1}"/>
              </a:ext>
            </a:extLst>
          </p:cNvPr>
          <p:cNvCxnSpPr>
            <a:cxnSpLocks/>
          </p:cNvCxnSpPr>
          <p:nvPr/>
        </p:nvCxnSpPr>
        <p:spPr>
          <a:xfrm flipH="1">
            <a:off x="6720104" y="2105696"/>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Slide Number Placeholder 6">
            <a:extLst>
              <a:ext uri="{FF2B5EF4-FFF2-40B4-BE49-F238E27FC236}">
                <a16:creationId xmlns:a16="http://schemas.microsoft.com/office/drawing/2014/main" id="{AC16E24D-04F8-4D16-90D6-AEE83273D261}"/>
              </a:ext>
            </a:extLst>
          </p:cNvPr>
          <p:cNvSpPr>
            <a:spLocks noGrp="1"/>
          </p:cNvSpPr>
          <p:nvPr>
            <p:ph type="sldNum" sz="quarter" idx="12"/>
          </p:nvPr>
        </p:nvSpPr>
        <p:spPr/>
        <p:txBody>
          <a:bodyPr/>
          <a:lstStyle/>
          <a:p>
            <a:fld id="{87C73BCF-10A9-4C98-820C-00886F1B0A2E}" type="slidenum">
              <a:rPr lang="en-US" smtClean="0"/>
              <a:t>4</a:t>
            </a:fld>
            <a:endParaRPr lang="en-US"/>
          </a:p>
        </p:txBody>
      </p:sp>
      <p:sp>
        <p:nvSpPr>
          <p:cNvPr id="8" name="TextBox 7">
            <a:extLst>
              <a:ext uri="{FF2B5EF4-FFF2-40B4-BE49-F238E27FC236}">
                <a16:creationId xmlns:a16="http://schemas.microsoft.com/office/drawing/2014/main" id="{0538F5AA-FFD3-48CD-A7AB-DB6760D8EE3F}"/>
              </a:ext>
            </a:extLst>
          </p:cNvPr>
          <p:cNvSpPr txBox="1"/>
          <p:nvPr/>
        </p:nvSpPr>
        <p:spPr>
          <a:xfrm>
            <a:off x="8479595" y="2786960"/>
            <a:ext cx="2874205" cy="1569660"/>
          </a:xfrm>
          <a:prstGeom prst="rect">
            <a:avLst/>
          </a:prstGeom>
          <a:solidFill>
            <a:srgbClr val="FFFF00"/>
          </a:solidFill>
          <a:ln w="38100">
            <a:solidFill>
              <a:srgbClr val="0070C0"/>
            </a:solidFill>
          </a:ln>
        </p:spPr>
        <p:txBody>
          <a:bodyPr wrap="square" rtlCol="0">
            <a:spAutoFit/>
          </a:bodyPr>
          <a:lstStyle/>
          <a:p>
            <a:r>
              <a:rPr lang="en-US" sz="2400" b="1" i="1" dirty="0">
                <a:solidFill>
                  <a:srgbClr val="0070C0"/>
                </a:solidFill>
                <a:latin typeface="Times New Roman" panose="02020603050405020304" pitchFamily="18" charset="0"/>
                <a:cs typeface="Times New Roman" panose="02020603050405020304" pitchFamily="18" charset="0"/>
              </a:rPr>
              <a:t>No real efficiency defense to per se analysis (but see discussion below)</a:t>
            </a:r>
            <a:endParaRPr lang="en-US" sz="3600" b="1" i="1" dirty="0">
              <a:solidFill>
                <a:srgbClr val="0070C0"/>
              </a:solidFill>
              <a:latin typeface="Times New Roman" panose="02020603050405020304" pitchFamily="18" charset="0"/>
              <a:cs typeface="Times New Roman" panose="02020603050405020304" pitchFamily="18" charset="0"/>
            </a:endParaRPr>
          </a:p>
        </p:txBody>
      </p:sp>
      <p:cxnSp>
        <p:nvCxnSpPr>
          <p:cNvPr id="9" name="Straight Arrow Connector 8">
            <a:extLst>
              <a:ext uri="{FF2B5EF4-FFF2-40B4-BE49-F238E27FC236}">
                <a16:creationId xmlns:a16="http://schemas.microsoft.com/office/drawing/2014/main" id="{95DC6649-510C-400F-9AD8-CB85C5B73660}"/>
              </a:ext>
            </a:extLst>
          </p:cNvPr>
          <p:cNvCxnSpPr>
            <a:cxnSpLocks/>
          </p:cNvCxnSpPr>
          <p:nvPr/>
        </p:nvCxnSpPr>
        <p:spPr>
          <a:xfrm flipH="1">
            <a:off x="7703524" y="3370576"/>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49165586"/>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34505" y="101219"/>
            <a:ext cx="10515600" cy="1325563"/>
          </a:xfrm>
        </p:spPr>
        <p:txBody>
          <a:bodyPr>
            <a:normAutofit/>
          </a:bodyPr>
          <a:lstStyle/>
          <a:p>
            <a:r>
              <a:rPr lang="en-US" sz="2800" dirty="0">
                <a:latin typeface="Times New Roman" panose="02020603050405020304" pitchFamily="18" charset="0"/>
                <a:cs typeface="Times New Roman" panose="02020603050405020304" pitchFamily="18" charset="0"/>
              </a:rPr>
              <a:t>Potential Procompetitive Uses of Tying</a:t>
            </a:r>
          </a:p>
        </p:txBody>
      </p:sp>
      <p:sp>
        <p:nvSpPr>
          <p:cNvPr id="9" name="Content Placeholder 8"/>
          <p:cNvSpPr>
            <a:spLocks noGrp="1"/>
          </p:cNvSpPr>
          <p:nvPr>
            <p:ph idx="1"/>
          </p:nvPr>
        </p:nvSpPr>
        <p:spPr>
          <a:xfrm>
            <a:off x="838200" y="1825625"/>
            <a:ext cx="6924675" cy="4351338"/>
          </a:xfrm>
        </p:spPr>
        <p:txBody>
          <a:bodyPr>
            <a:normAutofit/>
          </a:bodyPr>
          <a:lstStyle/>
          <a:p>
            <a:r>
              <a:rPr lang="en-US" sz="2400" dirty="0">
                <a:latin typeface="Times New Roman" panose="02020603050405020304" pitchFamily="18" charset="0"/>
                <a:cs typeface="Times New Roman" panose="02020603050405020304" pitchFamily="18" charset="0"/>
              </a:rPr>
              <a:t>Assures product quality and performance thru </a:t>
            </a:r>
            <a:br>
              <a:rPr lang="en-US" sz="2400" dirty="0">
                <a:latin typeface="Times New Roman" panose="02020603050405020304" pitchFamily="18" charset="0"/>
                <a:cs typeface="Times New Roman" panose="02020603050405020304" pitchFamily="18" charset="0"/>
              </a:rPr>
            </a:br>
            <a:r>
              <a:rPr lang="en-US" sz="2400" dirty="0">
                <a:latin typeface="Times New Roman" panose="02020603050405020304" pitchFamily="18" charset="0"/>
                <a:cs typeface="Times New Roman" panose="02020603050405020304" pitchFamily="18" charset="0"/>
              </a:rPr>
              <a:t>design coordination</a:t>
            </a:r>
          </a:p>
          <a:p>
            <a:r>
              <a:rPr lang="en-US" sz="2400" dirty="0">
                <a:latin typeface="Times New Roman" panose="02020603050405020304" pitchFamily="18" charset="0"/>
                <a:cs typeface="Times New Roman" panose="02020603050405020304" pitchFamily="18" charset="0"/>
              </a:rPr>
              <a:t>Assures product quality thru elimination of </a:t>
            </a:r>
            <a:br>
              <a:rPr lang="en-US" sz="2400" dirty="0">
                <a:latin typeface="Times New Roman" panose="02020603050405020304" pitchFamily="18" charset="0"/>
                <a:cs typeface="Times New Roman" panose="02020603050405020304" pitchFamily="18" charset="0"/>
              </a:rPr>
            </a:br>
            <a:r>
              <a:rPr lang="en-US" sz="2400" dirty="0">
                <a:latin typeface="Times New Roman" panose="02020603050405020304" pitchFamily="18" charset="0"/>
                <a:cs typeface="Times New Roman" panose="02020603050405020304" pitchFamily="18" charset="0"/>
              </a:rPr>
              <a:t>free riding (finger-pointing problem)</a:t>
            </a:r>
          </a:p>
          <a:p>
            <a:r>
              <a:rPr lang="en-US" sz="2400" dirty="0">
                <a:latin typeface="Times New Roman" panose="02020603050405020304" pitchFamily="18" charset="0"/>
                <a:cs typeface="Times New Roman" panose="02020603050405020304" pitchFamily="18" charset="0"/>
              </a:rPr>
              <a:t>Achieves lower costs from joint production or distribution</a:t>
            </a:r>
          </a:p>
          <a:p>
            <a:r>
              <a:rPr lang="en-US" sz="2400" dirty="0">
                <a:latin typeface="Times New Roman" panose="02020603050405020304" pitchFamily="18" charset="0"/>
                <a:cs typeface="Times New Roman" panose="02020603050405020304" pitchFamily="18" charset="0"/>
              </a:rPr>
              <a:t>Undermines cartel by secret price cutting</a:t>
            </a:r>
          </a:p>
          <a:p>
            <a:r>
              <a:rPr lang="en-US" sz="2400" dirty="0">
                <a:latin typeface="Times New Roman" panose="02020603050405020304" pitchFamily="18" charset="0"/>
                <a:cs typeface="Times New Roman" panose="02020603050405020304" pitchFamily="18" charset="0"/>
              </a:rPr>
              <a:t>Avoids double marginalization for complementary product ties</a:t>
            </a:r>
          </a:p>
          <a:p>
            <a:r>
              <a:rPr lang="en-US" sz="2400" dirty="0">
                <a:latin typeface="Times New Roman" panose="02020603050405020304" pitchFamily="18" charset="0"/>
                <a:cs typeface="Times New Roman" panose="02020603050405020304" pitchFamily="18" charset="0"/>
              </a:rPr>
              <a:t>Facilitates </a:t>
            </a:r>
            <a:r>
              <a:rPr lang="en-US" sz="2400" i="1" dirty="0">
                <a:solidFill>
                  <a:srgbClr val="008000"/>
                </a:solidFill>
                <a:latin typeface="Times New Roman" panose="02020603050405020304" pitchFamily="18" charset="0"/>
                <a:cs typeface="Times New Roman" panose="02020603050405020304" pitchFamily="18" charset="0"/>
              </a:rPr>
              <a:t>beneficial </a:t>
            </a:r>
            <a:r>
              <a:rPr lang="en-US" sz="2400" dirty="0">
                <a:latin typeface="Times New Roman" panose="02020603050405020304" pitchFamily="18" charset="0"/>
                <a:cs typeface="Times New Roman" panose="02020603050405020304" pitchFamily="18" charset="0"/>
              </a:rPr>
              <a:t>price discrimination or </a:t>
            </a:r>
            <a:br>
              <a:rPr lang="en-US" sz="2400" dirty="0">
                <a:latin typeface="Times New Roman" panose="02020603050405020304" pitchFamily="18" charset="0"/>
                <a:cs typeface="Times New Roman" panose="02020603050405020304" pitchFamily="18" charset="0"/>
              </a:rPr>
            </a:br>
            <a:r>
              <a:rPr lang="en-US" sz="2400" i="1" dirty="0">
                <a:solidFill>
                  <a:srgbClr val="00B050"/>
                </a:solidFill>
                <a:latin typeface="Times New Roman" panose="02020603050405020304" pitchFamily="18" charset="0"/>
                <a:cs typeface="Times New Roman" panose="02020603050405020304" pitchFamily="18" charset="0"/>
              </a:rPr>
              <a:t>risk sharing </a:t>
            </a:r>
            <a:r>
              <a:rPr lang="en-US" sz="2400" i="1" dirty="0">
                <a:latin typeface="Times New Roman" panose="02020603050405020304" pitchFamily="18" charset="0"/>
                <a:cs typeface="Times New Roman" panose="02020603050405020304" pitchFamily="18" charset="0"/>
              </a:rPr>
              <a:t>(by metering)</a:t>
            </a:r>
          </a:p>
        </p:txBody>
      </p:sp>
      <p:sp>
        <p:nvSpPr>
          <p:cNvPr id="4" name="Slide Number Placeholder 3"/>
          <p:cNvSpPr>
            <a:spLocks noGrp="1"/>
          </p:cNvSpPr>
          <p:nvPr>
            <p:ph type="sldNum" sz="quarter" idx="12"/>
          </p:nvPr>
        </p:nvSpPr>
        <p:spPr/>
        <p:txBody>
          <a:bodyPr/>
          <a:lstStyle/>
          <a:p>
            <a:pPr>
              <a:defRPr/>
            </a:pPr>
            <a:fld id="{C5694CCD-32F1-46E2-A9F9-56F5F96798EC}" type="slidenum">
              <a:rPr lang="en-US" smtClean="0">
                <a:solidFill>
                  <a:srgbClr val="000000"/>
                </a:solidFill>
              </a:rPr>
              <a:pPr>
                <a:defRPr/>
              </a:pPr>
              <a:t>40</a:t>
            </a:fld>
            <a:endParaRPr lang="en-US">
              <a:solidFill>
                <a:srgbClr val="000000"/>
              </a:solidFill>
            </a:endParaRPr>
          </a:p>
        </p:txBody>
      </p:sp>
      <p:sp>
        <p:nvSpPr>
          <p:cNvPr id="5" name="TextBox 4">
            <a:extLst>
              <a:ext uri="{FF2B5EF4-FFF2-40B4-BE49-F238E27FC236}">
                <a16:creationId xmlns:a16="http://schemas.microsoft.com/office/drawing/2014/main" id="{8D37A9AC-BF97-4D95-B314-7E935B1166EF}"/>
              </a:ext>
            </a:extLst>
          </p:cNvPr>
          <p:cNvSpPr txBox="1"/>
          <p:nvPr/>
        </p:nvSpPr>
        <p:spPr>
          <a:xfrm>
            <a:off x="7931907" y="4286889"/>
            <a:ext cx="3476769" cy="1015663"/>
          </a:xfrm>
          <a:prstGeom prst="rect">
            <a:avLst/>
          </a:prstGeom>
          <a:noFill/>
          <a:ln w="38100">
            <a:solidFill>
              <a:srgbClr val="0070C0"/>
            </a:solidFill>
          </a:ln>
        </p:spPr>
        <p:txBody>
          <a:bodyPr wrap="square" rtlCol="0">
            <a:spAutoFit/>
          </a:bodyPr>
          <a:lstStyle/>
          <a:p>
            <a:r>
              <a:rPr lang="en-US" sz="2000" b="1" dirty="0">
                <a:solidFill>
                  <a:srgbClr val="0070C0"/>
                </a:solidFill>
              </a:rPr>
              <a:t>But, why is tying is needed?  Why not just reduce prices of standalone products</a:t>
            </a:r>
          </a:p>
        </p:txBody>
      </p:sp>
      <p:cxnSp>
        <p:nvCxnSpPr>
          <p:cNvPr id="6" name="Straight Arrow Connector 5">
            <a:extLst>
              <a:ext uri="{FF2B5EF4-FFF2-40B4-BE49-F238E27FC236}">
                <a16:creationId xmlns:a16="http://schemas.microsoft.com/office/drawing/2014/main" id="{3C232A53-818F-4126-8666-34AA56FC7FB8}"/>
              </a:ext>
            </a:extLst>
          </p:cNvPr>
          <p:cNvCxnSpPr>
            <a:cxnSpLocks/>
          </p:cNvCxnSpPr>
          <p:nvPr/>
        </p:nvCxnSpPr>
        <p:spPr>
          <a:xfrm flipH="1">
            <a:off x="7341942" y="4600726"/>
            <a:ext cx="490611" cy="23606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32A5682F-2897-413A-91E5-F5E8AA8750FF}"/>
              </a:ext>
            </a:extLst>
          </p:cNvPr>
          <p:cNvSpPr txBox="1"/>
          <p:nvPr/>
        </p:nvSpPr>
        <p:spPr>
          <a:xfrm>
            <a:off x="7553325" y="5581316"/>
            <a:ext cx="4277314" cy="1015663"/>
          </a:xfrm>
          <a:prstGeom prst="rect">
            <a:avLst/>
          </a:prstGeom>
          <a:solidFill>
            <a:srgbClr val="FFC000"/>
          </a:solidFill>
          <a:ln w="38100">
            <a:solidFill>
              <a:srgbClr val="0070C0"/>
            </a:solidFill>
          </a:ln>
        </p:spPr>
        <p:txBody>
          <a:bodyPr wrap="square" rtlCol="0">
            <a:spAutoFit/>
          </a:bodyPr>
          <a:lstStyle/>
          <a:p>
            <a:r>
              <a:rPr lang="en-US" sz="2000" b="1" dirty="0">
                <a:solidFill>
                  <a:srgbClr val="0070C0"/>
                </a:solidFill>
              </a:rPr>
              <a:t>Note: This implies 2 totally conflicting view of metering.  Either can be correct, depending on the facts</a:t>
            </a:r>
          </a:p>
        </p:txBody>
      </p:sp>
      <p:cxnSp>
        <p:nvCxnSpPr>
          <p:cNvPr id="8" name="Straight Arrow Connector 7">
            <a:extLst>
              <a:ext uri="{FF2B5EF4-FFF2-40B4-BE49-F238E27FC236}">
                <a16:creationId xmlns:a16="http://schemas.microsoft.com/office/drawing/2014/main" id="{908E1976-F6C4-4D92-B22C-F7C4F4A47843}"/>
              </a:ext>
            </a:extLst>
          </p:cNvPr>
          <p:cNvCxnSpPr>
            <a:cxnSpLocks/>
          </p:cNvCxnSpPr>
          <p:nvPr/>
        </p:nvCxnSpPr>
        <p:spPr>
          <a:xfrm flipH="1" flipV="1">
            <a:off x="6305550" y="5886450"/>
            <a:ext cx="943120" cy="20269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61B8D756-6218-4A1F-92CD-418870AC7B81}"/>
              </a:ext>
            </a:extLst>
          </p:cNvPr>
          <p:cNvSpPr txBox="1"/>
          <p:nvPr/>
        </p:nvSpPr>
        <p:spPr>
          <a:xfrm>
            <a:off x="7587248" y="3039027"/>
            <a:ext cx="4089888" cy="1015663"/>
          </a:xfrm>
          <a:prstGeom prst="rect">
            <a:avLst/>
          </a:prstGeom>
          <a:noFill/>
          <a:ln w="38100">
            <a:solidFill>
              <a:srgbClr val="0070C0"/>
            </a:solidFill>
          </a:ln>
        </p:spPr>
        <p:txBody>
          <a:bodyPr wrap="square" rtlCol="0">
            <a:spAutoFit/>
          </a:bodyPr>
          <a:lstStyle/>
          <a:p>
            <a:r>
              <a:rPr lang="en-US" sz="2000" b="1" dirty="0">
                <a:solidFill>
                  <a:srgbClr val="0070C0"/>
                </a:solidFill>
              </a:rPr>
              <a:t>Cheaper to combine printing, copying and scanning in a single device</a:t>
            </a:r>
          </a:p>
        </p:txBody>
      </p:sp>
      <p:cxnSp>
        <p:nvCxnSpPr>
          <p:cNvPr id="12" name="Straight Arrow Connector 11">
            <a:extLst>
              <a:ext uri="{FF2B5EF4-FFF2-40B4-BE49-F238E27FC236}">
                <a16:creationId xmlns:a16="http://schemas.microsoft.com/office/drawing/2014/main" id="{2ABC4A5F-4024-4C1C-BF02-D8E013213E5B}"/>
              </a:ext>
            </a:extLst>
          </p:cNvPr>
          <p:cNvCxnSpPr>
            <a:cxnSpLocks/>
          </p:cNvCxnSpPr>
          <p:nvPr/>
        </p:nvCxnSpPr>
        <p:spPr>
          <a:xfrm flipH="1">
            <a:off x="6875137" y="3417676"/>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05509887-6509-4B47-B1F8-A4838C69A1BA}"/>
              </a:ext>
            </a:extLst>
          </p:cNvPr>
          <p:cNvSpPr txBox="1"/>
          <p:nvPr/>
        </p:nvSpPr>
        <p:spPr>
          <a:xfrm>
            <a:off x="7466499" y="2129546"/>
            <a:ext cx="3550689" cy="707886"/>
          </a:xfrm>
          <a:prstGeom prst="rect">
            <a:avLst/>
          </a:prstGeom>
          <a:noFill/>
          <a:ln w="38100">
            <a:solidFill>
              <a:srgbClr val="0070C0"/>
            </a:solidFill>
          </a:ln>
        </p:spPr>
        <p:txBody>
          <a:bodyPr wrap="square" rtlCol="0">
            <a:spAutoFit/>
          </a:bodyPr>
          <a:lstStyle/>
          <a:p>
            <a:r>
              <a:rPr lang="en-US" sz="2000" b="1" dirty="0">
                <a:solidFill>
                  <a:srgbClr val="0070C0"/>
                </a:solidFill>
              </a:rPr>
              <a:t>Blame HP if the third-party ink cartridge causes smudging</a:t>
            </a:r>
          </a:p>
        </p:txBody>
      </p:sp>
      <p:cxnSp>
        <p:nvCxnSpPr>
          <p:cNvPr id="17" name="Straight Arrow Connector 16">
            <a:extLst>
              <a:ext uri="{FF2B5EF4-FFF2-40B4-BE49-F238E27FC236}">
                <a16:creationId xmlns:a16="http://schemas.microsoft.com/office/drawing/2014/main" id="{5A39C718-C02B-4445-893D-1181DCFDA3D0}"/>
              </a:ext>
            </a:extLst>
          </p:cNvPr>
          <p:cNvCxnSpPr>
            <a:cxnSpLocks/>
          </p:cNvCxnSpPr>
          <p:nvPr/>
        </p:nvCxnSpPr>
        <p:spPr>
          <a:xfrm flipH="1">
            <a:off x="6655919" y="2586987"/>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8" name="TextBox 17">
            <a:extLst>
              <a:ext uri="{FF2B5EF4-FFF2-40B4-BE49-F238E27FC236}">
                <a16:creationId xmlns:a16="http://schemas.microsoft.com/office/drawing/2014/main" id="{7E4AC9C0-E418-464D-BEBC-834B5ED84C54}"/>
              </a:ext>
            </a:extLst>
          </p:cNvPr>
          <p:cNvSpPr txBox="1"/>
          <p:nvPr/>
        </p:nvSpPr>
        <p:spPr>
          <a:xfrm>
            <a:off x="7753277" y="1400441"/>
            <a:ext cx="2060026" cy="400110"/>
          </a:xfrm>
          <a:prstGeom prst="rect">
            <a:avLst/>
          </a:prstGeom>
          <a:noFill/>
          <a:ln w="38100">
            <a:solidFill>
              <a:srgbClr val="0070C0"/>
            </a:solidFill>
          </a:ln>
        </p:spPr>
        <p:txBody>
          <a:bodyPr wrap="square" rtlCol="0">
            <a:spAutoFit/>
          </a:bodyPr>
          <a:lstStyle/>
          <a:p>
            <a:r>
              <a:rPr lang="en-US" sz="2000" b="1" dirty="0">
                <a:solidFill>
                  <a:srgbClr val="0070C0"/>
                </a:solidFill>
              </a:rPr>
              <a:t>Old IBM claim</a:t>
            </a:r>
          </a:p>
        </p:txBody>
      </p:sp>
      <p:cxnSp>
        <p:nvCxnSpPr>
          <p:cNvPr id="19" name="Straight Arrow Connector 18">
            <a:extLst>
              <a:ext uri="{FF2B5EF4-FFF2-40B4-BE49-F238E27FC236}">
                <a16:creationId xmlns:a16="http://schemas.microsoft.com/office/drawing/2014/main" id="{97E0CB9E-7DFE-440A-90FC-D3BB0074E49E}"/>
              </a:ext>
            </a:extLst>
          </p:cNvPr>
          <p:cNvCxnSpPr>
            <a:cxnSpLocks/>
          </p:cNvCxnSpPr>
          <p:nvPr/>
        </p:nvCxnSpPr>
        <p:spPr>
          <a:xfrm flipH="1">
            <a:off x="6777110" y="1642639"/>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2819115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D2CD0A-6E71-4023-B5A1-96DD87C335D0}"/>
              </a:ext>
            </a:extLst>
          </p:cNvPr>
          <p:cNvSpPr>
            <a:spLocks noGrp="1"/>
          </p:cNvSpPr>
          <p:nvPr>
            <p:ph type="title"/>
          </p:nvPr>
        </p:nvSpPr>
        <p:spPr/>
        <p:txBody>
          <a:bodyPr>
            <a:normAutofit/>
          </a:bodyPr>
          <a:lstStyle/>
          <a:p>
            <a:r>
              <a:rPr lang="en-US" sz="2800" i="1" dirty="0"/>
              <a:t>“Metering”</a:t>
            </a:r>
            <a:r>
              <a:rPr lang="en-US" sz="2800" dirty="0"/>
              <a:t>:</a:t>
            </a:r>
            <a:r>
              <a:rPr lang="en-US" sz="2800" i="1" dirty="0"/>
              <a:t> </a:t>
            </a:r>
            <a:r>
              <a:rPr lang="en-US" sz="2800" dirty="0"/>
              <a:t>Two Conflicting Views in </a:t>
            </a:r>
            <a:r>
              <a:rPr lang="en-US" sz="2800" i="1" dirty="0"/>
              <a:t>Jefferson Parish</a:t>
            </a:r>
            <a:endParaRPr lang="en-US" sz="2800" dirty="0"/>
          </a:p>
        </p:txBody>
      </p:sp>
      <p:sp>
        <p:nvSpPr>
          <p:cNvPr id="3" name="Content Placeholder 2">
            <a:extLst>
              <a:ext uri="{FF2B5EF4-FFF2-40B4-BE49-F238E27FC236}">
                <a16:creationId xmlns:a16="http://schemas.microsoft.com/office/drawing/2014/main" id="{67030F6A-E528-47B2-8992-7F1E0EA9F04D}"/>
              </a:ext>
            </a:extLst>
          </p:cNvPr>
          <p:cNvSpPr>
            <a:spLocks noGrp="1"/>
          </p:cNvSpPr>
          <p:nvPr>
            <p:ph idx="1"/>
          </p:nvPr>
        </p:nvSpPr>
        <p:spPr>
          <a:xfrm>
            <a:off x="838200" y="1825625"/>
            <a:ext cx="9069371" cy="4351338"/>
          </a:xfrm>
        </p:spPr>
        <p:txBody>
          <a:bodyPr>
            <a:normAutofit/>
          </a:bodyPr>
          <a:lstStyle/>
          <a:p>
            <a:r>
              <a:rPr lang="en-US" sz="2400" i="1" dirty="0">
                <a:solidFill>
                  <a:srgbClr val="C00000"/>
                </a:solidFill>
              </a:rPr>
              <a:t>Majority </a:t>
            </a:r>
            <a:r>
              <a:rPr lang="en-US" sz="2400" dirty="0"/>
              <a:t>(Footnote 23): “Sales of the tied item can be used to measure demand for the tying item; purchasers with greater needs for the tied item make larger purchases and in effect must </a:t>
            </a:r>
            <a:r>
              <a:rPr lang="en-US" sz="2400" dirty="0">
                <a:solidFill>
                  <a:srgbClr val="C00000"/>
                </a:solidFill>
              </a:rPr>
              <a:t>pay a higher price </a:t>
            </a:r>
            <a:r>
              <a:rPr lang="en-US" sz="2400" dirty="0"/>
              <a:t>to obtain the tying item.”</a:t>
            </a:r>
          </a:p>
          <a:p>
            <a:pPr algn="l"/>
            <a:r>
              <a:rPr lang="en-US" sz="2400" i="1" dirty="0">
                <a:solidFill>
                  <a:srgbClr val="C00000"/>
                </a:solidFill>
              </a:rPr>
              <a:t>Concurrence </a:t>
            </a:r>
            <a:r>
              <a:rPr lang="en-US" sz="2400" dirty="0"/>
              <a:t>(Footnote 4): “</a:t>
            </a:r>
            <a:r>
              <a:rPr lang="en-US" sz="2400" b="0" i="0" u="none" strike="noStrike" baseline="0" dirty="0"/>
              <a:t>Tying may also help the seller engage in price discrimination by “metering” the buyer's use of the tying product. Price discrimination may be independently unlawful.   Price discrimination may, however, </a:t>
            </a:r>
            <a:r>
              <a:rPr lang="en-US" sz="2400" b="0" i="1" u="none" strike="noStrike" baseline="0" dirty="0">
                <a:solidFill>
                  <a:srgbClr val="C00000"/>
                </a:solidFill>
              </a:rPr>
              <a:t>decrease </a:t>
            </a:r>
            <a:r>
              <a:rPr lang="en-US" sz="2400" b="0" i="0" u="none" strike="noStrike" baseline="0" dirty="0">
                <a:solidFill>
                  <a:srgbClr val="C00000"/>
                </a:solidFill>
              </a:rPr>
              <a:t>rather than increase the economic costs </a:t>
            </a:r>
            <a:r>
              <a:rPr lang="en-US" sz="2400" b="0" i="0" u="none" strike="noStrike" baseline="0" dirty="0"/>
              <a:t>of a seller's market power.</a:t>
            </a:r>
            <a:endParaRPr lang="en-US" sz="2400" dirty="0"/>
          </a:p>
          <a:p>
            <a:r>
              <a:rPr lang="en-US" sz="2400" dirty="0">
                <a:solidFill>
                  <a:srgbClr val="C00000"/>
                </a:solidFill>
              </a:rPr>
              <a:t>In the real world, either story can be right, depending on the facts! </a:t>
            </a:r>
          </a:p>
        </p:txBody>
      </p:sp>
      <p:sp>
        <p:nvSpPr>
          <p:cNvPr id="5" name="Slide Number Placeholder 4">
            <a:extLst>
              <a:ext uri="{FF2B5EF4-FFF2-40B4-BE49-F238E27FC236}">
                <a16:creationId xmlns:a16="http://schemas.microsoft.com/office/drawing/2014/main" id="{01F81B23-0883-4FD3-AF15-892AE781374C}"/>
              </a:ext>
            </a:extLst>
          </p:cNvPr>
          <p:cNvSpPr>
            <a:spLocks noGrp="1"/>
          </p:cNvSpPr>
          <p:nvPr>
            <p:ph type="sldNum" sz="quarter" idx="12"/>
          </p:nvPr>
        </p:nvSpPr>
        <p:spPr/>
        <p:txBody>
          <a:bodyPr/>
          <a:lstStyle/>
          <a:p>
            <a:fld id="{87C73BCF-10A9-4C98-820C-00886F1B0A2E}" type="slidenum">
              <a:rPr lang="en-US" smtClean="0"/>
              <a:t>41</a:t>
            </a:fld>
            <a:endParaRPr lang="en-US"/>
          </a:p>
        </p:txBody>
      </p:sp>
      <p:sp>
        <p:nvSpPr>
          <p:cNvPr id="6" name="TextBox 5">
            <a:extLst>
              <a:ext uri="{FF2B5EF4-FFF2-40B4-BE49-F238E27FC236}">
                <a16:creationId xmlns:a16="http://schemas.microsoft.com/office/drawing/2014/main" id="{0A490229-BE65-4433-ACDF-A6A23AAD1EC2}"/>
              </a:ext>
            </a:extLst>
          </p:cNvPr>
          <p:cNvSpPr txBox="1"/>
          <p:nvPr/>
        </p:nvSpPr>
        <p:spPr>
          <a:xfrm>
            <a:off x="5739401" y="5823020"/>
            <a:ext cx="3725110" cy="707886"/>
          </a:xfrm>
          <a:prstGeom prst="rect">
            <a:avLst/>
          </a:prstGeom>
          <a:solidFill>
            <a:srgbClr val="FFFF00"/>
          </a:solidFill>
          <a:ln w="38100">
            <a:solidFill>
              <a:srgbClr val="0070C0"/>
            </a:solidFill>
          </a:ln>
        </p:spPr>
        <p:txBody>
          <a:bodyPr wrap="square" rtlCol="0">
            <a:spAutoFit/>
          </a:bodyPr>
          <a:lstStyle/>
          <a:p>
            <a:r>
              <a:rPr lang="en-US" sz="2000" b="1" dirty="0">
                <a:solidFill>
                  <a:srgbClr val="0070C0"/>
                </a:solidFill>
              </a:rPr>
              <a:t>Technical analysis of metering discussed in subsequent slides</a:t>
            </a:r>
          </a:p>
        </p:txBody>
      </p:sp>
    </p:spTree>
    <p:extLst>
      <p:ext uri="{BB962C8B-B14F-4D97-AF65-F5344CB8AC3E}">
        <p14:creationId xmlns:p14="http://schemas.microsoft.com/office/powerpoint/2010/main" val="536088599"/>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6F192C-7B77-4E0C-AE8F-9E6DF0791A88}"/>
              </a:ext>
            </a:extLst>
          </p:cNvPr>
          <p:cNvSpPr>
            <a:spLocks noGrp="1"/>
          </p:cNvSpPr>
          <p:nvPr>
            <p:ph type="title"/>
          </p:nvPr>
        </p:nvSpPr>
        <p:spPr>
          <a:xfrm>
            <a:off x="329938" y="1709738"/>
            <a:ext cx="11017512" cy="2852737"/>
          </a:xfrm>
        </p:spPr>
        <p:txBody>
          <a:bodyPr>
            <a:normAutofit/>
          </a:bodyPr>
          <a:lstStyle/>
          <a:p>
            <a:pPr algn="ctr"/>
            <a:r>
              <a:rPr lang="en-US" dirty="0">
                <a:latin typeface="Times New Roman" panose="02020603050405020304" pitchFamily="18" charset="0"/>
                <a:cs typeface="Times New Roman" panose="02020603050405020304" pitchFamily="18" charset="0"/>
              </a:rPr>
              <a:t>Sidebar: Tying to Price Discriminate </a:t>
            </a:r>
            <a:br>
              <a:rPr lang="en-US" dirty="0">
                <a:latin typeface="Times New Roman" panose="02020603050405020304" pitchFamily="18" charset="0"/>
                <a:cs typeface="Times New Roman" panose="02020603050405020304" pitchFamily="18" charset="0"/>
              </a:rPr>
            </a:br>
            <a:r>
              <a:rPr lang="en-US" dirty="0">
                <a:latin typeface="Times New Roman" panose="02020603050405020304" pitchFamily="18" charset="0"/>
                <a:cs typeface="Times New Roman" panose="02020603050405020304" pitchFamily="18" charset="0"/>
              </a:rPr>
              <a:t>(Including Metering)</a:t>
            </a:r>
          </a:p>
        </p:txBody>
      </p:sp>
      <p:sp>
        <p:nvSpPr>
          <p:cNvPr id="3" name="Text Placeholder 2">
            <a:extLst>
              <a:ext uri="{FF2B5EF4-FFF2-40B4-BE49-F238E27FC236}">
                <a16:creationId xmlns:a16="http://schemas.microsoft.com/office/drawing/2014/main" id="{7E49A39D-9D71-4CC2-AAFE-F37471F1EF1A}"/>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A3976E96-1A40-4E04-B6AE-43FE38ADE99E}"/>
              </a:ext>
            </a:extLst>
          </p:cNvPr>
          <p:cNvSpPr>
            <a:spLocks noGrp="1"/>
          </p:cNvSpPr>
          <p:nvPr>
            <p:ph type="sldNum" sz="quarter" idx="12"/>
          </p:nvPr>
        </p:nvSpPr>
        <p:spPr/>
        <p:txBody>
          <a:bodyPr/>
          <a:lstStyle/>
          <a:p>
            <a:fld id="{87C73BCF-10A9-4C98-820C-00886F1B0A2E}" type="slidenum">
              <a:rPr lang="en-US" smtClean="0"/>
              <a:t>42</a:t>
            </a:fld>
            <a:endParaRPr lang="en-US"/>
          </a:p>
        </p:txBody>
      </p:sp>
    </p:spTree>
    <p:extLst>
      <p:ext uri="{BB962C8B-B14F-4D97-AF65-F5344CB8AC3E}">
        <p14:creationId xmlns:p14="http://schemas.microsoft.com/office/powerpoint/2010/main" val="259758422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27E966-4053-4510-9E1B-A9F9CCA0422F}"/>
              </a:ext>
            </a:extLst>
          </p:cNvPr>
          <p:cNvSpPr>
            <a:spLocks noGrp="1"/>
          </p:cNvSpPr>
          <p:nvPr>
            <p:ph type="title"/>
          </p:nvPr>
        </p:nvSpPr>
        <p:spPr>
          <a:xfrm>
            <a:off x="847627" y="346075"/>
            <a:ext cx="10515600" cy="1325563"/>
          </a:xfrm>
        </p:spPr>
        <p:txBody>
          <a:bodyPr>
            <a:normAutofit/>
          </a:bodyPr>
          <a:lstStyle/>
          <a:p>
            <a:r>
              <a:rPr lang="en-US" sz="2800" dirty="0"/>
              <a:t>Introduction: Exploitation of Monopoly Power With Price Discrimination Does Not Normally Violate Section 1</a:t>
            </a:r>
          </a:p>
        </p:txBody>
      </p:sp>
      <p:sp>
        <p:nvSpPr>
          <p:cNvPr id="3" name="Content Placeholder 2">
            <a:extLst>
              <a:ext uri="{FF2B5EF4-FFF2-40B4-BE49-F238E27FC236}">
                <a16:creationId xmlns:a16="http://schemas.microsoft.com/office/drawing/2014/main" id="{50C75D32-69BE-4074-906D-513BADC0A279}"/>
              </a:ext>
            </a:extLst>
          </p:cNvPr>
          <p:cNvSpPr>
            <a:spLocks noGrp="1"/>
          </p:cNvSpPr>
          <p:nvPr>
            <p:ph idx="1"/>
          </p:nvPr>
        </p:nvSpPr>
        <p:spPr>
          <a:xfrm>
            <a:off x="838200" y="1825625"/>
            <a:ext cx="7429500" cy="4351338"/>
          </a:xfrm>
        </p:spPr>
        <p:txBody>
          <a:bodyPr/>
          <a:lstStyle/>
          <a:p>
            <a:r>
              <a:rPr lang="en-US" sz="2400" dirty="0">
                <a:latin typeface="Times New Roman" pitchFamily="18" charset="0"/>
                <a:cs typeface="Times New Roman" pitchFamily="18" charset="0"/>
              </a:rPr>
              <a:t>Court appeared to reject this as a standalone theory in </a:t>
            </a:r>
            <a:r>
              <a:rPr lang="en-US" sz="2400" i="1" dirty="0">
                <a:latin typeface="Times New Roman" pitchFamily="18" charset="0"/>
                <a:cs typeface="Times New Roman" pitchFamily="18" charset="0"/>
              </a:rPr>
              <a:t>Jefferson Parish</a:t>
            </a:r>
            <a:r>
              <a:rPr lang="en-US" sz="2400" dirty="0">
                <a:latin typeface="Times New Roman" pitchFamily="18" charset="0"/>
                <a:cs typeface="Times New Roman" pitchFamily="18" charset="0"/>
              </a:rPr>
              <a:t> </a:t>
            </a:r>
          </a:p>
          <a:p>
            <a:r>
              <a:rPr lang="en-US" sz="2400" dirty="0">
                <a:solidFill>
                  <a:srgbClr val="C00000"/>
                </a:solidFill>
                <a:latin typeface="Times New Roman" pitchFamily="18" charset="0"/>
                <a:cs typeface="Times New Roman" pitchFamily="18" charset="0"/>
              </a:rPr>
              <a:t>Such “exploitation” of monopoly power directly rejected in </a:t>
            </a:r>
            <a:r>
              <a:rPr lang="en-US" sz="2400" i="1" dirty="0">
                <a:solidFill>
                  <a:srgbClr val="C00000"/>
                </a:solidFill>
                <a:latin typeface="Times New Roman" pitchFamily="18" charset="0"/>
                <a:cs typeface="Times New Roman" pitchFamily="18" charset="0"/>
              </a:rPr>
              <a:t>Brantley </a:t>
            </a:r>
            <a:r>
              <a:rPr lang="en-US" sz="2400" dirty="0">
                <a:solidFill>
                  <a:srgbClr val="C00000"/>
                </a:solidFill>
                <a:latin typeface="Times New Roman" pitchFamily="18" charset="0"/>
                <a:cs typeface="Times New Roman" pitchFamily="18" charset="0"/>
              </a:rPr>
              <a:t>(9th Cir. 2012) </a:t>
            </a:r>
          </a:p>
          <a:p>
            <a:pPr lvl="1"/>
            <a:r>
              <a:rPr lang="en-US" sz="2000" dirty="0">
                <a:latin typeface="Times New Roman" pitchFamily="18" charset="0"/>
                <a:cs typeface="Times New Roman" pitchFamily="18" charset="0"/>
              </a:rPr>
              <a:t>Issue: Sale cable TV subscriptions containing a bundle or channels, not </a:t>
            </a:r>
            <a:r>
              <a:rPr lang="en-US" sz="2000" i="1" dirty="0">
                <a:latin typeface="Times New Roman" pitchFamily="18" charset="0"/>
                <a:cs typeface="Times New Roman" pitchFamily="18" charset="0"/>
              </a:rPr>
              <a:t>a la carte </a:t>
            </a:r>
            <a:r>
              <a:rPr lang="en-US" sz="2000" dirty="0">
                <a:latin typeface="Times New Roman" pitchFamily="18" charset="0"/>
                <a:cs typeface="Times New Roman" pitchFamily="18" charset="0"/>
              </a:rPr>
              <a:t>pricing</a:t>
            </a:r>
          </a:p>
          <a:p>
            <a:pPr lvl="1"/>
            <a:r>
              <a:rPr lang="en-US" sz="2000" dirty="0">
                <a:latin typeface="Times New Roman" pitchFamily="18" charset="0"/>
                <a:cs typeface="Times New Roman" pitchFamily="18" charset="0"/>
              </a:rPr>
              <a:t>Thus, consumers forced to purchase unwanted items </a:t>
            </a:r>
          </a:p>
          <a:p>
            <a:pPr lvl="1"/>
            <a:r>
              <a:rPr lang="en-US" sz="2000" i="1" dirty="0">
                <a:latin typeface="Times New Roman" pitchFamily="18" charset="0"/>
                <a:cs typeface="Times New Roman" pitchFamily="18" charset="0"/>
              </a:rPr>
              <a:t>Clever defense argument</a:t>
            </a:r>
            <a:r>
              <a:rPr lang="en-US" sz="2000" dirty="0">
                <a:latin typeface="Times New Roman" pitchFamily="18" charset="0"/>
                <a:cs typeface="Times New Roman" pitchFamily="18" charset="0"/>
              </a:rPr>
              <a:t>: the unwanted items are free; just charging a higher price for the desired products</a:t>
            </a:r>
          </a:p>
          <a:p>
            <a:r>
              <a:rPr lang="en-US" sz="2400" i="1" dirty="0">
                <a:latin typeface="Times New Roman" pitchFamily="18" charset="0"/>
                <a:cs typeface="Times New Roman" pitchFamily="18" charset="0"/>
              </a:rPr>
              <a:t>But, </a:t>
            </a:r>
            <a:r>
              <a:rPr lang="en-US" sz="2400" dirty="0">
                <a:latin typeface="Times New Roman" pitchFamily="18" charset="0"/>
                <a:cs typeface="Times New Roman" pitchFamily="18" charset="0"/>
              </a:rPr>
              <a:t>exploitation effects might be used to buttress a harm finding in a tying as foreclosure case</a:t>
            </a:r>
          </a:p>
        </p:txBody>
      </p:sp>
      <p:sp>
        <p:nvSpPr>
          <p:cNvPr id="4" name="TextBox 3">
            <a:extLst>
              <a:ext uri="{FF2B5EF4-FFF2-40B4-BE49-F238E27FC236}">
                <a16:creationId xmlns:a16="http://schemas.microsoft.com/office/drawing/2014/main" id="{1209DE96-69F2-425A-B08F-31E45FAB6866}"/>
              </a:ext>
            </a:extLst>
          </p:cNvPr>
          <p:cNvSpPr txBox="1"/>
          <p:nvPr/>
        </p:nvSpPr>
        <p:spPr>
          <a:xfrm>
            <a:off x="8877299" y="1970088"/>
            <a:ext cx="2638425" cy="923330"/>
          </a:xfrm>
          <a:prstGeom prst="rect">
            <a:avLst/>
          </a:prstGeom>
          <a:noFill/>
          <a:ln w="38100">
            <a:solidFill>
              <a:srgbClr val="0070C0"/>
            </a:solidFill>
          </a:ln>
        </p:spPr>
        <p:txBody>
          <a:bodyPr wrap="square" rtlCol="0">
            <a:spAutoFit/>
          </a:bodyPr>
          <a:lstStyle/>
          <a:p>
            <a:r>
              <a:rPr lang="en-US" b="1" dirty="0">
                <a:solidFill>
                  <a:srgbClr val="0070C0"/>
                </a:solidFill>
              </a:rPr>
              <a:t>See earlier slides with Majority and Concurrence views</a:t>
            </a:r>
          </a:p>
        </p:txBody>
      </p:sp>
      <p:cxnSp>
        <p:nvCxnSpPr>
          <p:cNvPr id="5" name="Straight Arrow Connector 4">
            <a:extLst>
              <a:ext uri="{FF2B5EF4-FFF2-40B4-BE49-F238E27FC236}">
                <a16:creationId xmlns:a16="http://schemas.microsoft.com/office/drawing/2014/main" id="{05426326-601D-4AC5-8682-539A8178B795}"/>
              </a:ext>
            </a:extLst>
          </p:cNvPr>
          <p:cNvCxnSpPr>
            <a:cxnSpLocks/>
          </p:cNvCxnSpPr>
          <p:nvPr/>
        </p:nvCxnSpPr>
        <p:spPr>
          <a:xfrm flipH="1" flipV="1">
            <a:off x="8029575" y="2181225"/>
            <a:ext cx="657226" cy="12530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Slide Number Placeholder 8">
            <a:extLst>
              <a:ext uri="{FF2B5EF4-FFF2-40B4-BE49-F238E27FC236}">
                <a16:creationId xmlns:a16="http://schemas.microsoft.com/office/drawing/2014/main" id="{521058A1-496A-468C-8EA2-869F87C8AC61}"/>
              </a:ext>
            </a:extLst>
          </p:cNvPr>
          <p:cNvSpPr>
            <a:spLocks noGrp="1"/>
          </p:cNvSpPr>
          <p:nvPr>
            <p:ph type="sldNum" sz="quarter" idx="12"/>
          </p:nvPr>
        </p:nvSpPr>
        <p:spPr/>
        <p:txBody>
          <a:bodyPr/>
          <a:lstStyle/>
          <a:p>
            <a:fld id="{87C73BCF-10A9-4C98-820C-00886F1B0A2E}" type="slidenum">
              <a:rPr lang="en-US" smtClean="0"/>
              <a:t>43</a:t>
            </a:fld>
            <a:endParaRPr lang="en-US"/>
          </a:p>
        </p:txBody>
      </p:sp>
    </p:spTree>
    <p:extLst>
      <p:ext uri="{BB962C8B-B14F-4D97-AF65-F5344CB8AC3E}">
        <p14:creationId xmlns:p14="http://schemas.microsoft.com/office/powerpoint/2010/main" val="647967084"/>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50046A-553C-4924-922E-F957F1A62524}"/>
              </a:ext>
            </a:extLst>
          </p:cNvPr>
          <p:cNvSpPr>
            <a:spLocks noGrp="1"/>
          </p:cNvSpPr>
          <p:nvPr>
            <p:ph type="title"/>
          </p:nvPr>
        </p:nvSpPr>
        <p:spPr>
          <a:xfrm>
            <a:off x="509428" y="-102643"/>
            <a:ext cx="10972800" cy="1143000"/>
          </a:xfrm>
        </p:spPr>
        <p:txBody>
          <a:bodyPr>
            <a:normAutofit/>
          </a:bodyPr>
          <a:lstStyle/>
          <a:p>
            <a:r>
              <a:rPr lang="en-US" sz="2800" i="1" dirty="0"/>
              <a:t>Perfect </a:t>
            </a:r>
            <a:r>
              <a:rPr lang="en-US" sz="2800" dirty="0"/>
              <a:t>“Two-Part Tariff” Price Discrimination</a:t>
            </a:r>
          </a:p>
        </p:txBody>
      </p:sp>
      <p:sp>
        <p:nvSpPr>
          <p:cNvPr id="4" name="Slide Number Placeholder 3">
            <a:extLst>
              <a:ext uri="{FF2B5EF4-FFF2-40B4-BE49-F238E27FC236}">
                <a16:creationId xmlns:a16="http://schemas.microsoft.com/office/drawing/2014/main" id="{2EAAD2D4-4D29-4E06-B076-155B20AA2449}"/>
              </a:ext>
            </a:extLst>
          </p:cNvPr>
          <p:cNvSpPr>
            <a:spLocks noGrp="1"/>
          </p:cNvSpPr>
          <p:nvPr>
            <p:ph type="sldNum" sz="quarter" idx="12"/>
          </p:nvPr>
        </p:nvSpPr>
        <p:spPr/>
        <p:txBody>
          <a:bodyPr/>
          <a:lstStyle/>
          <a:p>
            <a:fld id="{9F21919D-CBDE-4B0B-9CE3-9DF67345EEEA}" type="slidenum">
              <a:rPr lang="en-US" smtClean="0"/>
              <a:t>44</a:t>
            </a:fld>
            <a:endParaRPr lang="en-US"/>
          </a:p>
        </p:txBody>
      </p:sp>
      <p:sp>
        <p:nvSpPr>
          <p:cNvPr id="9" name="AutoShape 7">
            <a:extLst>
              <a:ext uri="{FF2B5EF4-FFF2-40B4-BE49-F238E27FC236}">
                <a16:creationId xmlns:a16="http://schemas.microsoft.com/office/drawing/2014/main" id="{149B0AD2-7AA9-47B4-9632-5AF3208063B8}"/>
              </a:ext>
            </a:extLst>
          </p:cNvPr>
          <p:cNvSpPr>
            <a:spLocks noChangeAspect="1" noChangeArrowheads="1" noTextEdit="1"/>
          </p:cNvSpPr>
          <p:nvPr/>
        </p:nvSpPr>
        <p:spPr bwMode="auto">
          <a:xfrm>
            <a:off x="6172200" y="3124200"/>
            <a:ext cx="3810000" cy="306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10" name="Right Triangle 9">
            <a:extLst>
              <a:ext uri="{FF2B5EF4-FFF2-40B4-BE49-F238E27FC236}">
                <a16:creationId xmlns:a16="http://schemas.microsoft.com/office/drawing/2014/main" id="{5C220F7C-491F-4A6B-A864-26386F917EC5}"/>
              </a:ext>
            </a:extLst>
          </p:cNvPr>
          <p:cNvSpPr/>
          <p:nvPr/>
        </p:nvSpPr>
        <p:spPr>
          <a:xfrm>
            <a:off x="6502955" y="1781513"/>
            <a:ext cx="2839294" cy="2702190"/>
          </a:xfrm>
          <a:prstGeom prst="rtTriangle">
            <a:avLst/>
          </a:prstGeom>
          <a:solidFill>
            <a:srgbClr val="FFCCCC">
              <a:alpha val="40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2400" b="1" dirty="0">
              <a:solidFill>
                <a:schemeClr val="tx1"/>
              </a:solidFill>
            </a:endParaRPr>
          </a:p>
        </p:txBody>
      </p:sp>
      <p:cxnSp>
        <p:nvCxnSpPr>
          <p:cNvPr id="11" name="Straight Connector 10">
            <a:extLst>
              <a:ext uri="{FF2B5EF4-FFF2-40B4-BE49-F238E27FC236}">
                <a16:creationId xmlns:a16="http://schemas.microsoft.com/office/drawing/2014/main" id="{D5394DAE-3B5D-475B-AB88-9C8D8740DA00}"/>
              </a:ext>
            </a:extLst>
          </p:cNvPr>
          <p:cNvCxnSpPr/>
          <p:nvPr/>
        </p:nvCxnSpPr>
        <p:spPr>
          <a:xfrm>
            <a:off x="6516624" y="1483984"/>
            <a:ext cx="0" cy="3429000"/>
          </a:xfrm>
          <a:prstGeom prst="line">
            <a:avLst/>
          </a:prstGeom>
          <a:ln w="28575">
            <a:solidFill>
              <a:schemeClr val="tx1"/>
            </a:solidFill>
          </a:ln>
        </p:spPr>
        <p:style>
          <a:lnRef idx="1">
            <a:schemeClr val="accent2"/>
          </a:lnRef>
          <a:fillRef idx="0">
            <a:schemeClr val="accent2"/>
          </a:fillRef>
          <a:effectRef idx="0">
            <a:schemeClr val="accent2"/>
          </a:effectRef>
          <a:fontRef idx="minor">
            <a:schemeClr val="tx1"/>
          </a:fontRef>
        </p:style>
      </p:cxnSp>
      <p:cxnSp>
        <p:nvCxnSpPr>
          <p:cNvPr id="12" name="Straight Connector 11">
            <a:extLst>
              <a:ext uri="{FF2B5EF4-FFF2-40B4-BE49-F238E27FC236}">
                <a16:creationId xmlns:a16="http://schemas.microsoft.com/office/drawing/2014/main" id="{6301BE49-0D71-4B33-A30D-89E712230339}"/>
              </a:ext>
            </a:extLst>
          </p:cNvPr>
          <p:cNvCxnSpPr>
            <a:cxnSpLocks/>
          </p:cNvCxnSpPr>
          <p:nvPr/>
        </p:nvCxnSpPr>
        <p:spPr>
          <a:xfrm>
            <a:off x="6539438" y="4912984"/>
            <a:ext cx="4686300" cy="0"/>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8028D307-5289-4D9B-82D1-F5F5DDCD1C6A}"/>
              </a:ext>
            </a:extLst>
          </p:cNvPr>
          <p:cNvCxnSpPr>
            <a:cxnSpLocks/>
            <a:stCxn id="10" idx="0"/>
          </p:cNvCxnSpPr>
          <p:nvPr/>
        </p:nvCxnSpPr>
        <p:spPr>
          <a:xfrm>
            <a:off x="6502955" y="1781513"/>
            <a:ext cx="3018815" cy="2933997"/>
          </a:xfrm>
          <a:prstGeom prst="line">
            <a:avLst/>
          </a:prstGeom>
          <a:ln w="57150">
            <a:solidFill>
              <a:srgbClr val="00B050"/>
            </a:solidFill>
          </a:ln>
        </p:spPr>
        <p:style>
          <a:lnRef idx="1">
            <a:schemeClr val="accent1"/>
          </a:lnRef>
          <a:fillRef idx="0">
            <a:schemeClr val="accent1"/>
          </a:fillRef>
          <a:effectRef idx="0">
            <a:schemeClr val="accent1"/>
          </a:effectRef>
          <a:fontRef idx="minor">
            <a:schemeClr val="tx1"/>
          </a:fontRef>
        </p:style>
      </p:cxnSp>
      <p:cxnSp>
        <p:nvCxnSpPr>
          <p:cNvPr id="14" name="Straight Connector 13">
            <a:extLst>
              <a:ext uri="{FF2B5EF4-FFF2-40B4-BE49-F238E27FC236}">
                <a16:creationId xmlns:a16="http://schemas.microsoft.com/office/drawing/2014/main" id="{5345B7B7-09BB-47B8-A22F-7C6343B21A73}"/>
              </a:ext>
            </a:extLst>
          </p:cNvPr>
          <p:cNvCxnSpPr>
            <a:cxnSpLocks/>
          </p:cNvCxnSpPr>
          <p:nvPr/>
        </p:nvCxnSpPr>
        <p:spPr>
          <a:xfrm>
            <a:off x="6468498" y="4483703"/>
            <a:ext cx="3935482"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80215F0E-D430-42F6-B32C-30CC92F77ECA}"/>
              </a:ext>
            </a:extLst>
          </p:cNvPr>
          <p:cNvSpPr txBox="1"/>
          <p:nvPr/>
        </p:nvSpPr>
        <p:spPr>
          <a:xfrm flipH="1">
            <a:off x="5839754" y="4299047"/>
            <a:ext cx="685800" cy="369332"/>
          </a:xfrm>
          <a:prstGeom prst="rect">
            <a:avLst/>
          </a:prstGeom>
          <a:solidFill>
            <a:srgbClr val="DDD9C3">
              <a:alpha val="30196"/>
            </a:srgbClr>
          </a:solidFill>
        </p:spPr>
        <p:txBody>
          <a:bodyPr wrap="square" rtlCol="0">
            <a:spAutoFit/>
          </a:bodyPr>
          <a:lstStyle/>
          <a:p>
            <a:r>
              <a:rPr lang="en-US" b="1" dirty="0"/>
              <a:t>Pc</a:t>
            </a:r>
          </a:p>
        </p:txBody>
      </p:sp>
      <p:sp>
        <p:nvSpPr>
          <p:cNvPr id="19" name="TextBox 18">
            <a:extLst>
              <a:ext uri="{FF2B5EF4-FFF2-40B4-BE49-F238E27FC236}">
                <a16:creationId xmlns:a16="http://schemas.microsoft.com/office/drawing/2014/main" id="{1B7D3011-E609-4D36-955A-425DDE601AE6}"/>
              </a:ext>
            </a:extLst>
          </p:cNvPr>
          <p:cNvSpPr txBox="1"/>
          <p:nvPr/>
        </p:nvSpPr>
        <p:spPr>
          <a:xfrm flipH="1">
            <a:off x="5920220" y="2678665"/>
            <a:ext cx="685800" cy="369332"/>
          </a:xfrm>
          <a:prstGeom prst="rect">
            <a:avLst/>
          </a:prstGeom>
          <a:noFill/>
        </p:spPr>
        <p:txBody>
          <a:bodyPr wrap="square" rtlCol="0">
            <a:spAutoFit/>
          </a:bodyPr>
          <a:lstStyle/>
          <a:p>
            <a:r>
              <a:rPr lang="en-US" b="1" dirty="0"/>
              <a:t>Pm</a:t>
            </a:r>
          </a:p>
        </p:txBody>
      </p:sp>
      <p:sp>
        <p:nvSpPr>
          <p:cNvPr id="21" name="TextBox 20">
            <a:extLst>
              <a:ext uri="{FF2B5EF4-FFF2-40B4-BE49-F238E27FC236}">
                <a16:creationId xmlns:a16="http://schemas.microsoft.com/office/drawing/2014/main" id="{E291631D-031D-4656-8CDE-0C41F787BAC7}"/>
              </a:ext>
            </a:extLst>
          </p:cNvPr>
          <p:cNvSpPr txBox="1"/>
          <p:nvPr/>
        </p:nvSpPr>
        <p:spPr>
          <a:xfrm flipH="1">
            <a:off x="10542295" y="4273684"/>
            <a:ext cx="685800" cy="369332"/>
          </a:xfrm>
          <a:prstGeom prst="rect">
            <a:avLst/>
          </a:prstGeom>
          <a:noFill/>
        </p:spPr>
        <p:txBody>
          <a:bodyPr wrap="square" rtlCol="0">
            <a:spAutoFit/>
          </a:bodyPr>
          <a:lstStyle/>
          <a:p>
            <a:r>
              <a:rPr lang="en-US" b="1" dirty="0"/>
              <a:t>MC</a:t>
            </a:r>
          </a:p>
        </p:txBody>
      </p:sp>
      <p:sp>
        <p:nvSpPr>
          <p:cNvPr id="26" name="Right Triangle 25">
            <a:extLst>
              <a:ext uri="{FF2B5EF4-FFF2-40B4-BE49-F238E27FC236}">
                <a16:creationId xmlns:a16="http://schemas.microsoft.com/office/drawing/2014/main" id="{9C7D18BA-6757-4B82-8136-C36797361DDD}"/>
              </a:ext>
            </a:extLst>
          </p:cNvPr>
          <p:cNvSpPr/>
          <p:nvPr/>
        </p:nvSpPr>
        <p:spPr>
          <a:xfrm>
            <a:off x="2008321" y="2852946"/>
            <a:ext cx="1649960" cy="1574980"/>
          </a:xfrm>
          <a:prstGeom prst="rtTriangle">
            <a:avLst/>
          </a:prstGeom>
          <a:solidFill>
            <a:srgbClr val="FFC000">
              <a:alpha val="10196"/>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000" b="1" dirty="0" err="1">
                <a:solidFill>
                  <a:schemeClr val="tx1"/>
                </a:solidFill>
              </a:rPr>
              <a:t>DWL</a:t>
            </a:r>
            <a:endParaRPr lang="en-US" b="1" dirty="0">
              <a:solidFill>
                <a:schemeClr val="tx1"/>
              </a:solidFill>
            </a:endParaRPr>
          </a:p>
        </p:txBody>
      </p:sp>
      <p:cxnSp>
        <p:nvCxnSpPr>
          <p:cNvPr id="27" name="Straight Connector 26">
            <a:extLst>
              <a:ext uri="{FF2B5EF4-FFF2-40B4-BE49-F238E27FC236}">
                <a16:creationId xmlns:a16="http://schemas.microsoft.com/office/drawing/2014/main" id="{AE3ED3CC-DF54-4BD4-BFAD-B4FCF0C4B1FD}"/>
              </a:ext>
            </a:extLst>
          </p:cNvPr>
          <p:cNvCxnSpPr>
            <a:cxnSpLocks/>
          </p:cNvCxnSpPr>
          <p:nvPr/>
        </p:nvCxnSpPr>
        <p:spPr>
          <a:xfrm>
            <a:off x="972714" y="1468107"/>
            <a:ext cx="17079" cy="3444877"/>
          </a:xfrm>
          <a:prstGeom prst="line">
            <a:avLst/>
          </a:prstGeom>
          <a:ln w="38100">
            <a:solidFill>
              <a:schemeClr val="tx1"/>
            </a:solidFill>
          </a:ln>
        </p:spPr>
        <p:style>
          <a:lnRef idx="1">
            <a:schemeClr val="accent2"/>
          </a:lnRef>
          <a:fillRef idx="0">
            <a:schemeClr val="accent2"/>
          </a:fillRef>
          <a:effectRef idx="0">
            <a:schemeClr val="accent2"/>
          </a:effectRef>
          <a:fontRef idx="minor">
            <a:schemeClr val="tx1"/>
          </a:fontRef>
        </p:style>
      </p:cxnSp>
      <p:cxnSp>
        <p:nvCxnSpPr>
          <p:cNvPr id="28" name="Straight Connector 27">
            <a:extLst>
              <a:ext uri="{FF2B5EF4-FFF2-40B4-BE49-F238E27FC236}">
                <a16:creationId xmlns:a16="http://schemas.microsoft.com/office/drawing/2014/main" id="{6161055C-55CB-4D73-99A3-5D568A26433D}"/>
              </a:ext>
            </a:extLst>
          </p:cNvPr>
          <p:cNvCxnSpPr>
            <a:cxnSpLocks/>
          </p:cNvCxnSpPr>
          <p:nvPr/>
        </p:nvCxnSpPr>
        <p:spPr>
          <a:xfrm>
            <a:off x="981644" y="4912984"/>
            <a:ext cx="4186286" cy="0"/>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9" name="Straight Connector 28">
            <a:extLst>
              <a:ext uri="{FF2B5EF4-FFF2-40B4-BE49-F238E27FC236}">
                <a16:creationId xmlns:a16="http://schemas.microsoft.com/office/drawing/2014/main" id="{F6951C2B-8F65-4051-8D46-29A50B242D9D}"/>
              </a:ext>
            </a:extLst>
          </p:cNvPr>
          <p:cNvCxnSpPr>
            <a:cxnSpLocks/>
            <a:stCxn id="37" idx="0"/>
          </p:cNvCxnSpPr>
          <p:nvPr/>
        </p:nvCxnSpPr>
        <p:spPr>
          <a:xfrm>
            <a:off x="998722" y="1887582"/>
            <a:ext cx="2899395" cy="2783970"/>
          </a:xfrm>
          <a:prstGeom prst="line">
            <a:avLst/>
          </a:prstGeom>
          <a:ln w="57150">
            <a:solidFill>
              <a:srgbClr val="00B050"/>
            </a:solidFill>
          </a:ln>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DE7940AF-4227-4F98-BE31-125CFEBE002E}"/>
              </a:ext>
            </a:extLst>
          </p:cNvPr>
          <p:cNvCxnSpPr>
            <a:cxnSpLocks/>
          </p:cNvCxnSpPr>
          <p:nvPr/>
        </p:nvCxnSpPr>
        <p:spPr>
          <a:xfrm>
            <a:off x="959069" y="4458350"/>
            <a:ext cx="3935482"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31" name="Rectangle 30">
            <a:extLst>
              <a:ext uri="{FF2B5EF4-FFF2-40B4-BE49-F238E27FC236}">
                <a16:creationId xmlns:a16="http://schemas.microsoft.com/office/drawing/2014/main" id="{F8B9AFD4-A3D7-4292-9B26-BB96350D14E4}"/>
              </a:ext>
            </a:extLst>
          </p:cNvPr>
          <p:cNvSpPr/>
          <p:nvPr/>
        </p:nvSpPr>
        <p:spPr>
          <a:xfrm>
            <a:off x="971914" y="2831426"/>
            <a:ext cx="1031831" cy="1591392"/>
          </a:xfrm>
          <a:prstGeom prst="rect">
            <a:avLst/>
          </a:prstGeom>
          <a:solidFill>
            <a:srgbClr val="FFCCCC">
              <a:alpha val="40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b="1" dirty="0">
              <a:solidFill>
                <a:schemeClr val="tx1"/>
              </a:solidFill>
            </a:endParaRPr>
          </a:p>
          <a:p>
            <a:pPr algn="ctr"/>
            <a:r>
              <a:rPr lang="en-US" sz="2000" b="1" dirty="0">
                <a:solidFill>
                  <a:schemeClr val="tx1"/>
                </a:solidFill>
              </a:rPr>
              <a:t>MO</a:t>
            </a:r>
            <a:endParaRPr lang="en-US" sz="1200" b="1" dirty="0">
              <a:solidFill>
                <a:schemeClr val="tx1"/>
              </a:solidFill>
            </a:endParaRPr>
          </a:p>
        </p:txBody>
      </p:sp>
      <p:sp>
        <p:nvSpPr>
          <p:cNvPr id="32" name="TextBox 31">
            <a:extLst>
              <a:ext uri="{FF2B5EF4-FFF2-40B4-BE49-F238E27FC236}">
                <a16:creationId xmlns:a16="http://schemas.microsoft.com/office/drawing/2014/main" id="{9E054E1D-4901-4E70-BDA5-7EC9860CEEF4}"/>
              </a:ext>
            </a:extLst>
          </p:cNvPr>
          <p:cNvSpPr txBox="1"/>
          <p:nvPr/>
        </p:nvSpPr>
        <p:spPr>
          <a:xfrm flipH="1">
            <a:off x="353052" y="4257203"/>
            <a:ext cx="685800" cy="369332"/>
          </a:xfrm>
          <a:prstGeom prst="rect">
            <a:avLst/>
          </a:prstGeom>
          <a:noFill/>
        </p:spPr>
        <p:txBody>
          <a:bodyPr wrap="square" rtlCol="0">
            <a:spAutoFit/>
          </a:bodyPr>
          <a:lstStyle/>
          <a:p>
            <a:r>
              <a:rPr lang="en-US" b="1" dirty="0"/>
              <a:t>Pc</a:t>
            </a:r>
          </a:p>
        </p:txBody>
      </p:sp>
      <p:sp>
        <p:nvSpPr>
          <p:cNvPr id="33" name="TextBox 32">
            <a:extLst>
              <a:ext uri="{FF2B5EF4-FFF2-40B4-BE49-F238E27FC236}">
                <a16:creationId xmlns:a16="http://schemas.microsoft.com/office/drawing/2014/main" id="{E88DE94A-1EE3-430E-8557-7CB13E3D0D76}"/>
              </a:ext>
            </a:extLst>
          </p:cNvPr>
          <p:cNvSpPr txBox="1"/>
          <p:nvPr/>
        </p:nvSpPr>
        <p:spPr>
          <a:xfrm flipH="1">
            <a:off x="509428" y="2773588"/>
            <a:ext cx="685800" cy="369332"/>
          </a:xfrm>
          <a:prstGeom prst="rect">
            <a:avLst/>
          </a:prstGeom>
          <a:noFill/>
        </p:spPr>
        <p:txBody>
          <a:bodyPr wrap="square" rtlCol="0">
            <a:spAutoFit/>
          </a:bodyPr>
          <a:lstStyle/>
          <a:p>
            <a:r>
              <a:rPr lang="en-US" b="1" dirty="0"/>
              <a:t>Pm</a:t>
            </a:r>
          </a:p>
        </p:txBody>
      </p:sp>
      <p:sp>
        <p:nvSpPr>
          <p:cNvPr id="34" name="TextBox 33">
            <a:extLst>
              <a:ext uri="{FF2B5EF4-FFF2-40B4-BE49-F238E27FC236}">
                <a16:creationId xmlns:a16="http://schemas.microsoft.com/office/drawing/2014/main" id="{622B77F8-FCEE-43FE-AF62-F312A7199EAB}"/>
              </a:ext>
            </a:extLst>
          </p:cNvPr>
          <p:cNvSpPr txBox="1"/>
          <p:nvPr/>
        </p:nvSpPr>
        <p:spPr>
          <a:xfrm flipH="1">
            <a:off x="4894551" y="4257203"/>
            <a:ext cx="685800" cy="369332"/>
          </a:xfrm>
          <a:prstGeom prst="rect">
            <a:avLst/>
          </a:prstGeom>
          <a:noFill/>
        </p:spPr>
        <p:txBody>
          <a:bodyPr wrap="square" rtlCol="0">
            <a:spAutoFit/>
          </a:bodyPr>
          <a:lstStyle/>
          <a:p>
            <a:r>
              <a:rPr lang="en-US" b="1" dirty="0"/>
              <a:t>MC</a:t>
            </a:r>
          </a:p>
        </p:txBody>
      </p:sp>
      <p:sp>
        <p:nvSpPr>
          <p:cNvPr id="37" name="Right Triangle 36">
            <a:extLst>
              <a:ext uri="{FF2B5EF4-FFF2-40B4-BE49-F238E27FC236}">
                <a16:creationId xmlns:a16="http://schemas.microsoft.com/office/drawing/2014/main" id="{174C5112-6D7A-4198-9100-012A2912B1BD}"/>
              </a:ext>
            </a:extLst>
          </p:cNvPr>
          <p:cNvSpPr/>
          <p:nvPr/>
        </p:nvSpPr>
        <p:spPr>
          <a:xfrm>
            <a:off x="998722" y="1887582"/>
            <a:ext cx="982728" cy="943842"/>
          </a:xfrm>
          <a:prstGeom prst="rtTriangle">
            <a:avLst/>
          </a:prstGeom>
          <a:solidFill>
            <a:srgbClr val="99FF66">
              <a:alpha val="20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2400" b="1" dirty="0">
              <a:solidFill>
                <a:schemeClr val="tx1"/>
              </a:solidFill>
            </a:endParaRPr>
          </a:p>
        </p:txBody>
      </p:sp>
      <p:sp>
        <p:nvSpPr>
          <p:cNvPr id="39" name="TextBox 38">
            <a:extLst>
              <a:ext uri="{FF2B5EF4-FFF2-40B4-BE49-F238E27FC236}">
                <a16:creationId xmlns:a16="http://schemas.microsoft.com/office/drawing/2014/main" id="{90C4BAB4-144C-44BC-B958-64927EF6D044}"/>
              </a:ext>
            </a:extLst>
          </p:cNvPr>
          <p:cNvSpPr txBox="1"/>
          <p:nvPr/>
        </p:nvSpPr>
        <p:spPr>
          <a:xfrm>
            <a:off x="3179781" y="1370351"/>
            <a:ext cx="2055983" cy="1477328"/>
          </a:xfrm>
          <a:prstGeom prst="rect">
            <a:avLst/>
          </a:prstGeom>
          <a:solidFill>
            <a:srgbClr val="00CC00">
              <a:alpha val="10980"/>
            </a:srgbClr>
          </a:solidFill>
          <a:ln>
            <a:solidFill>
              <a:srgbClr val="99FF66"/>
            </a:solidFill>
          </a:ln>
        </p:spPr>
        <p:txBody>
          <a:bodyPr wrap="square" rtlCol="0">
            <a:spAutoFit/>
          </a:bodyPr>
          <a:lstStyle/>
          <a:p>
            <a:r>
              <a:rPr lang="en-US" b="1" dirty="0"/>
              <a:t>Residual </a:t>
            </a:r>
          </a:p>
          <a:p>
            <a:r>
              <a:rPr lang="en-US" b="1" dirty="0"/>
              <a:t>Consumer </a:t>
            </a:r>
          </a:p>
          <a:p>
            <a:r>
              <a:rPr lang="en-US" b="1" dirty="0"/>
              <a:t>Surplus from </a:t>
            </a:r>
          </a:p>
          <a:p>
            <a:r>
              <a:rPr lang="en-US" b="1" dirty="0"/>
              <a:t>Simple Monopoly</a:t>
            </a:r>
            <a:br>
              <a:rPr lang="en-US" b="1" dirty="0"/>
            </a:br>
            <a:r>
              <a:rPr lang="en-US" b="1" dirty="0"/>
              <a:t>Pricing </a:t>
            </a:r>
          </a:p>
        </p:txBody>
      </p:sp>
      <p:cxnSp>
        <p:nvCxnSpPr>
          <p:cNvPr id="41" name="Straight Arrow Connector 40">
            <a:extLst>
              <a:ext uri="{FF2B5EF4-FFF2-40B4-BE49-F238E27FC236}">
                <a16:creationId xmlns:a16="http://schemas.microsoft.com/office/drawing/2014/main" id="{54A4B3C5-55F6-4321-A134-B297ABD7C080}"/>
              </a:ext>
            </a:extLst>
          </p:cNvPr>
          <p:cNvCxnSpPr>
            <a:cxnSpLocks/>
          </p:cNvCxnSpPr>
          <p:nvPr/>
        </p:nvCxnSpPr>
        <p:spPr>
          <a:xfrm flipH="1">
            <a:off x="1714770" y="1846546"/>
            <a:ext cx="1417847" cy="624824"/>
          </a:xfrm>
          <a:prstGeom prst="straightConnector1">
            <a:avLst/>
          </a:prstGeom>
          <a:ln w="38100">
            <a:solidFill>
              <a:srgbClr val="00CC00"/>
            </a:solidFill>
            <a:tailEnd type="triangle"/>
          </a:ln>
        </p:spPr>
        <p:style>
          <a:lnRef idx="1">
            <a:schemeClr val="accent1"/>
          </a:lnRef>
          <a:fillRef idx="0">
            <a:schemeClr val="accent1"/>
          </a:fillRef>
          <a:effectRef idx="0">
            <a:schemeClr val="accent1"/>
          </a:effectRef>
          <a:fontRef idx="minor">
            <a:schemeClr val="tx1"/>
          </a:fontRef>
        </p:style>
      </p:cxnSp>
      <p:sp>
        <p:nvSpPr>
          <p:cNvPr id="47" name="TextBox 46">
            <a:extLst>
              <a:ext uri="{FF2B5EF4-FFF2-40B4-BE49-F238E27FC236}">
                <a16:creationId xmlns:a16="http://schemas.microsoft.com/office/drawing/2014/main" id="{019E18D4-1C90-4BA8-90EF-6BF9ECE51DAE}"/>
              </a:ext>
            </a:extLst>
          </p:cNvPr>
          <p:cNvSpPr txBox="1"/>
          <p:nvPr/>
        </p:nvSpPr>
        <p:spPr>
          <a:xfrm>
            <a:off x="9236375" y="1078100"/>
            <a:ext cx="2124300" cy="2031325"/>
          </a:xfrm>
          <a:prstGeom prst="rect">
            <a:avLst/>
          </a:prstGeom>
          <a:solidFill>
            <a:srgbClr val="FFCCCC">
              <a:alpha val="30196"/>
            </a:srgbClr>
          </a:solidFill>
          <a:ln>
            <a:solidFill>
              <a:srgbClr val="C00000"/>
            </a:solidFill>
          </a:ln>
        </p:spPr>
        <p:txBody>
          <a:bodyPr wrap="square" rtlCol="0">
            <a:spAutoFit/>
          </a:bodyPr>
          <a:lstStyle/>
          <a:p>
            <a:r>
              <a:rPr lang="en-US" b="1" dirty="0"/>
              <a:t>Unit price at marginal cost plus a large Lump Sum Charges LS (equal to pink triangle) extracts all the consumer surplus</a:t>
            </a:r>
          </a:p>
        </p:txBody>
      </p:sp>
      <p:cxnSp>
        <p:nvCxnSpPr>
          <p:cNvPr id="48" name="Straight Arrow Connector 47">
            <a:extLst>
              <a:ext uri="{FF2B5EF4-FFF2-40B4-BE49-F238E27FC236}">
                <a16:creationId xmlns:a16="http://schemas.microsoft.com/office/drawing/2014/main" id="{21F0263A-62AC-467F-9410-CFEEEF89C129}"/>
              </a:ext>
            </a:extLst>
          </p:cNvPr>
          <p:cNvCxnSpPr/>
          <p:nvPr/>
        </p:nvCxnSpPr>
        <p:spPr>
          <a:xfrm flipH="1">
            <a:off x="7406223" y="2515345"/>
            <a:ext cx="1694174" cy="878126"/>
          </a:xfrm>
          <a:prstGeom prst="straightConnector1">
            <a:avLst/>
          </a:prstGeom>
          <a:ln w="38100">
            <a:solidFill>
              <a:srgbClr val="C00000"/>
            </a:solidFill>
            <a:tailEnd type="triangle"/>
          </a:ln>
        </p:spPr>
        <p:style>
          <a:lnRef idx="1">
            <a:schemeClr val="accent1"/>
          </a:lnRef>
          <a:fillRef idx="0">
            <a:schemeClr val="accent1"/>
          </a:fillRef>
          <a:effectRef idx="0">
            <a:schemeClr val="accent1"/>
          </a:effectRef>
          <a:fontRef idx="minor">
            <a:schemeClr val="tx1"/>
          </a:fontRef>
        </p:style>
      </p:cxnSp>
      <p:sp>
        <p:nvSpPr>
          <p:cNvPr id="50" name="TextBox 49">
            <a:extLst>
              <a:ext uri="{FF2B5EF4-FFF2-40B4-BE49-F238E27FC236}">
                <a16:creationId xmlns:a16="http://schemas.microsoft.com/office/drawing/2014/main" id="{AB68B529-05ED-4221-A7A7-B3BB1F75FAFD}"/>
              </a:ext>
            </a:extLst>
          </p:cNvPr>
          <p:cNvSpPr txBox="1"/>
          <p:nvPr/>
        </p:nvSpPr>
        <p:spPr>
          <a:xfrm>
            <a:off x="353052" y="5458520"/>
            <a:ext cx="5431847" cy="1200329"/>
          </a:xfrm>
          <a:prstGeom prst="rect">
            <a:avLst/>
          </a:prstGeom>
          <a:noFill/>
          <a:ln>
            <a:solidFill>
              <a:srgbClr val="00B050"/>
            </a:solidFill>
          </a:ln>
        </p:spPr>
        <p:txBody>
          <a:bodyPr wrap="square" rtlCol="0">
            <a:spAutoFit/>
          </a:bodyPr>
          <a:lstStyle/>
          <a:p>
            <a:r>
              <a:rPr lang="en-US" b="1" u="sng" dirty="0">
                <a:solidFill>
                  <a:srgbClr val="00B050"/>
                </a:solidFill>
              </a:rPr>
              <a:t>Simple Monopoly Pricing</a:t>
            </a:r>
            <a:r>
              <a:rPr lang="en-US" b="1" dirty="0">
                <a:solidFill>
                  <a:srgbClr val="00B050"/>
                </a:solidFill>
              </a:rPr>
              <a:t>:</a:t>
            </a:r>
          </a:p>
          <a:p>
            <a:r>
              <a:rPr lang="en-US" b="1" dirty="0">
                <a:solidFill>
                  <a:srgbClr val="00B050"/>
                </a:solidFill>
              </a:rPr>
              <a:t>Monopolist charges Pm &gt; MC.</a:t>
            </a:r>
          </a:p>
          <a:p>
            <a:r>
              <a:rPr lang="en-US" b="1" dirty="0">
                <a:solidFill>
                  <a:srgbClr val="00B050"/>
                </a:solidFill>
              </a:rPr>
              <a:t>Consumers get residual consumer surplus.</a:t>
            </a:r>
          </a:p>
          <a:p>
            <a:r>
              <a:rPr lang="en-US" b="1" i="1" dirty="0">
                <a:solidFill>
                  <a:srgbClr val="00B050"/>
                </a:solidFill>
                <a:highlight>
                  <a:srgbClr val="FFFF00"/>
                </a:highlight>
              </a:rPr>
              <a:t>Output is restricted, but consumers retain some surplus</a:t>
            </a:r>
          </a:p>
        </p:txBody>
      </p:sp>
      <p:sp>
        <p:nvSpPr>
          <p:cNvPr id="52" name="TextBox 51">
            <a:extLst>
              <a:ext uri="{FF2B5EF4-FFF2-40B4-BE49-F238E27FC236}">
                <a16:creationId xmlns:a16="http://schemas.microsoft.com/office/drawing/2014/main" id="{A0A26478-1574-424B-A7CB-5555D29597FF}"/>
              </a:ext>
            </a:extLst>
          </p:cNvPr>
          <p:cNvSpPr txBox="1"/>
          <p:nvPr/>
        </p:nvSpPr>
        <p:spPr>
          <a:xfrm>
            <a:off x="6448117" y="5217650"/>
            <a:ext cx="5591479" cy="1477328"/>
          </a:xfrm>
          <a:prstGeom prst="rect">
            <a:avLst/>
          </a:prstGeom>
          <a:noFill/>
          <a:ln>
            <a:solidFill>
              <a:srgbClr val="C00000"/>
            </a:solidFill>
          </a:ln>
        </p:spPr>
        <p:txBody>
          <a:bodyPr wrap="square" rtlCol="0">
            <a:spAutoFit/>
          </a:bodyPr>
          <a:lstStyle/>
          <a:p>
            <a:r>
              <a:rPr lang="en-US" b="1" u="sng" dirty="0">
                <a:solidFill>
                  <a:srgbClr val="C00000"/>
                </a:solidFill>
              </a:rPr>
              <a:t>Two-Part Tariff Price Discrimination</a:t>
            </a:r>
            <a:r>
              <a:rPr lang="en-US" b="1" dirty="0">
                <a:solidFill>
                  <a:srgbClr val="C00000"/>
                </a:solidFill>
              </a:rPr>
              <a:t>:</a:t>
            </a:r>
          </a:p>
          <a:p>
            <a:r>
              <a:rPr lang="en-US" b="1" dirty="0">
                <a:solidFill>
                  <a:srgbClr val="C00000"/>
                </a:solidFill>
              </a:rPr>
              <a:t>Monopolist charges a “unit price” Pc=MC.</a:t>
            </a:r>
          </a:p>
          <a:p>
            <a:r>
              <a:rPr lang="en-US" b="1" dirty="0">
                <a:solidFill>
                  <a:srgbClr val="C00000"/>
                </a:solidFill>
              </a:rPr>
              <a:t>Monopolist also levies a “lump sum” charge to extract entire consumer surplus.</a:t>
            </a:r>
          </a:p>
          <a:p>
            <a:r>
              <a:rPr lang="en-US" b="1" i="1" dirty="0">
                <a:solidFill>
                  <a:srgbClr val="C00000"/>
                </a:solidFill>
                <a:highlight>
                  <a:srgbClr val="FFFF00"/>
                </a:highlight>
              </a:rPr>
              <a:t>Competitive output level but consumers get </a:t>
            </a:r>
            <a:r>
              <a:rPr lang="en-US" b="1" i="1" u="sng" dirty="0">
                <a:solidFill>
                  <a:srgbClr val="C00000"/>
                </a:solidFill>
                <a:highlight>
                  <a:srgbClr val="FFFF00"/>
                </a:highlight>
              </a:rPr>
              <a:t>zero surplus</a:t>
            </a:r>
          </a:p>
        </p:txBody>
      </p:sp>
      <p:cxnSp>
        <p:nvCxnSpPr>
          <p:cNvPr id="58" name="Straight Connector 57">
            <a:extLst>
              <a:ext uri="{FF2B5EF4-FFF2-40B4-BE49-F238E27FC236}">
                <a16:creationId xmlns:a16="http://schemas.microsoft.com/office/drawing/2014/main" id="{1691DD44-D832-45CB-A14B-E0604CE852CC}"/>
              </a:ext>
            </a:extLst>
          </p:cNvPr>
          <p:cNvCxnSpPr>
            <a:cxnSpLocks/>
            <a:stCxn id="19" idx="1"/>
          </p:cNvCxnSpPr>
          <p:nvPr/>
        </p:nvCxnSpPr>
        <p:spPr>
          <a:xfrm>
            <a:off x="6606020" y="2863331"/>
            <a:ext cx="923315" cy="0"/>
          </a:xfrm>
          <a:prstGeom prst="line">
            <a:avLst/>
          </a:prstGeom>
          <a:ln>
            <a:prstDash val="sysDot"/>
          </a:ln>
        </p:spPr>
        <p:style>
          <a:lnRef idx="1">
            <a:schemeClr val="accent1"/>
          </a:lnRef>
          <a:fillRef idx="0">
            <a:schemeClr val="accent1"/>
          </a:fillRef>
          <a:effectRef idx="0">
            <a:schemeClr val="accent1"/>
          </a:effectRef>
          <a:fontRef idx="minor">
            <a:schemeClr val="tx1"/>
          </a:fontRef>
        </p:style>
      </p:cxnSp>
      <p:cxnSp>
        <p:nvCxnSpPr>
          <p:cNvPr id="64" name="Straight Connector 63">
            <a:extLst>
              <a:ext uri="{FF2B5EF4-FFF2-40B4-BE49-F238E27FC236}">
                <a16:creationId xmlns:a16="http://schemas.microsoft.com/office/drawing/2014/main" id="{1E3319E3-0829-4096-9ADB-4CB4CEEF0E52}"/>
              </a:ext>
            </a:extLst>
          </p:cNvPr>
          <p:cNvCxnSpPr>
            <a:stCxn id="26" idx="2"/>
          </p:cNvCxnSpPr>
          <p:nvPr/>
        </p:nvCxnSpPr>
        <p:spPr>
          <a:xfrm flipH="1">
            <a:off x="1994063" y="4427926"/>
            <a:ext cx="14258" cy="496645"/>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B43D8FEE-8280-4DE0-ACE1-1509AD0EB290}"/>
              </a:ext>
            </a:extLst>
          </p:cNvPr>
          <p:cNvCxnSpPr>
            <a:cxnSpLocks/>
          </p:cNvCxnSpPr>
          <p:nvPr/>
        </p:nvCxnSpPr>
        <p:spPr>
          <a:xfrm>
            <a:off x="9323492" y="4496248"/>
            <a:ext cx="0" cy="428323"/>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sp>
        <p:nvSpPr>
          <p:cNvPr id="69" name="TextBox 68">
            <a:extLst>
              <a:ext uri="{FF2B5EF4-FFF2-40B4-BE49-F238E27FC236}">
                <a16:creationId xmlns:a16="http://schemas.microsoft.com/office/drawing/2014/main" id="{2F282F03-9A98-4A39-992C-39D349C53F73}"/>
              </a:ext>
            </a:extLst>
          </p:cNvPr>
          <p:cNvSpPr txBox="1"/>
          <p:nvPr/>
        </p:nvSpPr>
        <p:spPr>
          <a:xfrm flipH="1">
            <a:off x="9100397" y="4897799"/>
            <a:ext cx="685800" cy="369332"/>
          </a:xfrm>
          <a:prstGeom prst="rect">
            <a:avLst/>
          </a:prstGeom>
          <a:noFill/>
        </p:spPr>
        <p:txBody>
          <a:bodyPr wrap="square" rtlCol="0">
            <a:spAutoFit/>
          </a:bodyPr>
          <a:lstStyle/>
          <a:p>
            <a:r>
              <a:rPr lang="en-US" b="1" dirty="0"/>
              <a:t>Qc</a:t>
            </a:r>
          </a:p>
        </p:txBody>
      </p:sp>
      <p:sp>
        <p:nvSpPr>
          <p:cNvPr id="71" name="TextBox 70">
            <a:extLst>
              <a:ext uri="{FF2B5EF4-FFF2-40B4-BE49-F238E27FC236}">
                <a16:creationId xmlns:a16="http://schemas.microsoft.com/office/drawing/2014/main" id="{611B5EEA-DD5C-42E5-8C0E-C40A2DB76A08}"/>
              </a:ext>
            </a:extLst>
          </p:cNvPr>
          <p:cNvSpPr txBox="1"/>
          <p:nvPr/>
        </p:nvSpPr>
        <p:spPr>
          <a:xfrm flipH="1">
            <a:off x="1716805" y="4892429"/>
            <a:ext cx="685800" cy="369332"/>
          </a:xfrm>
          <a:prstGeom prst="rect">
            <a:avLst/>
          </a:prstGeom>
          <a:noFill/>
        </p:spPr>
        <p:txBody>
          <a:bodyPr wrap="square" rtlCol="0">
            <a:spAutoFit/>
          </a:bodyPr>
          <a:lstStyle/>
          <a:p>
            <a:r>
              <a:rPr lang="en-US" b="1" dirty="0" err="1"/>
              <a:t>Qm</a:t>
            </a:r>
            <a:endParaRPr lang="en-US" b="1" dirty="0"/>
          </a:p>
        </p:txBody>
      </p:sp>
      <p:sp>
        <p:nvSpPr>
          <p:cNvPr id="74" name="TextBox 73">
            <a:extLst>
              <a:ext uri="{FF2B5EF4-FFF2-40B4-BE49-F238E27FC236}">
                <a16:creationId xmlns:a16="http://schemas.microsoft.com/office/drawing/2014/main" id="{EF7713A1-6316-4B89-87B6-57EAB4FB4C5E}"/>
              </a:ext>
            </a:extLst>
          </p:cNvPr>
          <p:cNvSpPr txBox="1"/>
          <p:nvPr/>
        </p:nvSpPr>
        <p:spPr>
          <a:xfrm>
            <a:off x="9495245" y="3373330"/>
            <a:ext cx="2124299" cy="369332"/>
          </a:xfrm>
          <a:prstGeom prst="rect">
            <a:avLst/>
          </a:prstGeom>
          <a:solidFill>
            <a:srgbClr val="DDD9C3">
              <a:alpha val="30196"/>
            </a:srgbClr>
          </a:solidFill>
          <a:ln>
            <a:solidFill>
              <a:srgbClr val="C00000"/>
            </a:solidFill>
          </a:ln>
        </p:spPr>
        <p:txBody>
          <a:bodyPr wrap="none" rtlCol="0">
            <a:spAutoFit/>
          </a:bodyPr>
          <a:lstStyle/>
          <a:p>
            <a:r>
              <a:rPr lang="en-US" b="1" dirty="0"/>
              <a:t>Unit Price Pc = MC</a:t>
            </a:r>
          </a:p>
        </p:txBody>
      </p:sp>
      <p:cxnSp>
        <p:nvCxnSpPr>
          <p:cNvPr id="75" name="Straight Arrow Connector 74">
            <a:extLst>
              <a:ext uri="{FF2B5EF4-FFF2-40B4-BE49-F238E27FC236}">
                <a16:creationId xmlns:a16="http://schemas.microsoft.com/office/drawing/2014/main" id="{DF35BAE6-3E92-4A41-9241-D7ED66CCB43A}"/>
              </a:ext>
            </a:extLst>
          </p:cNvPr>
          <p:cNvCxnSpPr>
            <a:cxnSpLocks/>
          </p:cNvCxnSpPr>
          <p:nvPr/>
        </p:nvCxnSpPr>
        <p:spPr>
          <a:xfrm flipH="1">
            <a:off x="6784957" y="3563602"/>
            <a:ext cx="2573229" cy="843313"/>
          </a:xfrm>
          <a:prstGeom prst="straightConnector1">
            <a:avLst/>
          </a:prstGeom>
          <a:ln w="38100">
            <a:solidFill>
              <a:srgbClr val="C00000"/>
            </a:solidFill>
            <a:tailEnd type="triangle"/>
          </a:ln>
        </p:spPr>
        <p:style>
          <a:lnRef idx="1">
            <a:schemeClr val="accent1"/>
          </a:lnRef>
          <a:fillRef idx="0">
            <a:schemeClr val="accent1"/>
          </a:fillRef>
          <a:effectRef idx="0">
            <a:schemeClr val="accent1"/>
          </a:effectRef>
          <a:fontRef idx="minor">
            <a:schemeClr val="tx1"/>
          </a:fontRef>
        </p:style>
      </p:cxnSp>
      <p:sp>
        <p:nvSpPr>
          <p:cNvPr id="76" name="TextBox 75">
            <a:extLst>
              <a:ext uri="{FF2B5EF4-FFF2-40B4-BE49-F238E27FC236}">
                <a16:creationId xmlns:a16="http://schemas.microsoft.com/office/drawing/2014/main" id="{9F7AA946-441A-4207-805D-E3431C5BB690}"/>
              </a:ext>
            </a:extLst>
          </p:cNvPr>
          <p:cNvSpPr txBox="1"/>
          <p:nvPr/>
        </p:nvSpPr>
        <p:spPr>
          <a:xfrm>
            <a:off x="6906829" y="3338422"/>
            <a:ext cx="678915" cy="400110"/>
          </a:xfrm>
          <a:prstGeom prst="rect">
            <a:avLst/>
          </a:prstGeom>
          <a:noFill/>
        </p:spPr>
        <p:txBody>
          <a:bodyPr wrap="square" rtlCol="0">
            <a:spAutoFit/>
          </a:bodyPr>
          <a:lstStyle/>
          <a:p>
            <a:r>
              <a:rPr lang="en-US" sz="2000" b="1" dirty="0"/>
              <a:t>LS</a:t>
            </a:r>
            <a:endParaRPr lang="en-US" b="1" dirty="0"/>
          </a:p>
        </p:txBody>
      </p:sp>
      <p:sp>
        <p:nvSpPr>
          <p:cNvPr id="79" name="TextBox 78">
            <a:extLst>
              <a:ext uri="{FF2B5EF4-FFF2-40B4-BE49-F238E27FC236}">
                <a16:creationId xmlns:a16="http://schemas.microsoft.com/office/drawing/2014/main" id="{3B8EFE84-43B9-43D3-9E56-FE9ED6D2EA6D}"/>
              </a:ext>
            </a:extLst>
          </p:cNvPr>
          <p:cNvSpPr txBox="1"/>
          <p:nvPr/>
        </p:nvSpPr>
        <p:spPr>
          <a:xfrm>
            <a:off x="1011847" y="2436189"/>
            <a:ext cx="776188" cy="400110"/>
          </a:xfrm>
          <a:prstGeom prst="rect">
            <a:avLst/>
          </a:prstGeom>
          <a:noFill/>
        </p:spPr>
        <p:txBody>
          <a:bodyPr wrap="square" rtlCol="0">
            <a:spAutoFit/>
          </a:bodyPr>
          <a:lstStyle/>
          <a:p>
            <a:r>
              <a:rPr lang="en-US" sz="2000" b="1" dirty="0"/>
              <a:t>RCS</a:t>
            </a:r>
            <a:endParaRPr lang="en-US" b="1" dirty="0"/>
          </a:p>
        </p:txBody>
      </p:sp>
    </p:spTree>
    <p:extLst>
      <p:ext uri="{BB962C8B-B14F-4D97-AF65-F5344CB8AC3E}">
        <p14:creationId xmlns:p14="http://schemas.microsoft.com/office/powerpoint/2010/main" val="3392761624"/>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3D52D54-CA36-400D-9364-EB7EA60C8370}"/>
              </a:ext>
            </a:extLst>
          </p:cNvPr>
          <p:cNvSpPr>
            <a:spLocks noGrp="1"/>
          </p:cNvSpPr>
          <p:nvPr>
            <p:ph type="title"/>
          </p:nvPr>
        </p:nvSpPr>
        <p:spPr>
          <a:xfrm>
            <a:off x="590550" y="0"/>
            <a:ext cx="10515600" cy="1325563"/>
          </a:xfrm>
        </p:spPr>
        <p:txBody>
          <a:bodyPr>
            <a:normAutofit/>
          </a:bodyPr>
          <a:lstStyle/>
          <a:p>
            <a:r>
              <a:rPr lang="en-US" sz="2800" dirty="0"/>
              <a:t>Tying Can Facilitate Price Discrimination in At Least Two Ways</a:t>
            </a:r>
            <a:endParaRPr lang="en-US" sz="2800"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9DEB5745-5C7F-4C5D-9F4E-760E69498CF8}"/>
              </a:ext>
            </a:extLst>
          </p:cNvPr>
          <p:cNvSpPr>
            <a:spLocks noGrp="1"/>
          </p:cNvSpPr>
          <p:nvPr>
            <p:ph idx="1"/>
          </p:nvPr>
        </p:nvSpPr>
        <p:spPr>
          <a:xfrm>
            <a:off x="457200" y="1143327"/>
            <a:ext cx="8410575" cy="5578148"/>
          </a:xfrm>
        </p:spPr>
        <p:txBody>
          <a:bodyPr>
            <a:normAutofit fontScale="85000" lnSpcReduction="20000"/>
          </a:bodyPr>
          <a:lstStyle/>
          <a:p>
            <a:pPr>
              <a:lnSpc>
                <a:spcPct val="120000"/>
              </a:lnSpc>
            </a:pPr>
            <a:r>
              <a:rPr lang="en-US" sz="2600" b="1" dirty="0">
                <a:solidFill>
                  <a:srgbClr val="C00000"/>
                </a:solidFill>
                <a:latin typeface="Times New Roman" panose="02020603050405020304" pitchFamily="18" charset="0"/>
                <a:cs typeface="Times New Roman" panose="02020603050405020304" pitchFamily="18" charset="0"/>
              </a:rPr>
              <a:t>Simple price discrimination with tying (“full line forcing”)</a:t>
            </a:r>
          </a:p>
          <a:p>
            <a:pPr lvl="1">
              <a:lnSpc>
                <a:spcPct val="120000"/>
              </a:lnSpc>
            </a:pPr>
            <a:r>
              <a:rPr lang="en-US" sz="1900" b="1" dirty="0">
                <a:latin typeface="Times New Roman" panose="02020603050405020304" pitchFamily="18" charset="0"/>
                <a:cs typeface="Times New Roman" panose="02020603050405020304" pitchFamily="18" charset="0"/>
              </a:rPr>
              <a:t>Suppose type A consumers have low willingness to pay for flour (product 1) but high willingness to pay for sugar (product 2); type B consumers vice versa</a:t>
            </a:r>
          </a:p>
          <a:p>
            <a:pPr lvl="2">
              <a:lnSpc>
                <a:spcPct val="120000"/>
              </a:lnSpc>
            </a:pPr>
            <a:r>
              <a:rPr lang="en-US" sz="1600" b="1" dirty="0">
                <a:latin typeface="Times New Roman" panose="02020603050405020304" pitchFamily="18" charset="0"/>
                <a:cs typeface="Times New Roman" panose="02020603050405020304" pitchFamily="18" charset="0"/>
              </a:rPr>
              <a:t>Type A consumers: WTP1 = $5; WTP2 =$2; </a:t>
            </a:r>
            <a:r>
              <a:rPr lang="en-US" sz="1600" b="1" dirty="0" err="1">
                <a:solidFill>
                  <a:srgbClr val="C00000"/>
                </a:solidFill>
                <a:latin typeface="Times New Roman" panose="02020603050405020304" pitchFamily="18" charset="0"/>
                <a:cs typeface="Times New Roman" panose="02020603050405020304" pitchFamily="18" charset="0"/>
              </a:rPr>
              <a:t>WTP</a:t>
            </a:r>
            <a:r>
              <a:rPr lang="en-US" sz="1600" b="1" dirty="0">
                <a:solidFill>
                  <a:srgbClr val="C00000"/>
                </a:solidFill>
                <a:latin typeface="Times New Roman" panose="02020603050405020304" pitchFamily="18" charset="0"/>
                <a:cs typeface="Times New Roman" panose="02020603050405020304" pitchFamily="18" charset="0"/>
              </a:rPr>
              <a:t> for bundle = $7</a:t>
            </a:r>
          </a:p>
          <a:p>
            <a:pPr lvl="2">
              <a:lnSpc>
                <a:spcPct val="120000"/>
              </a:lnSpc>
            </a:pPr>
            <a:r>
              <a:rPr lang="en-US" sz="1600" b="1" dirty="0">
                <a:latin typeface="Times New Roman" panose="02020603050405020304" pitchFamily="18" charset="0"/>
                <a:cs typeface="Times New Roman" panose="02020603050405020304" pitchFamily="18" charset="0"/>
              </a:rPr>
              <a:t>Type B consumers: WTP1 = $2; WTP2 =$5; </a:t>
            </a:r>
            <a:r>
              <a:rPr lang="en-US" sz="1600" b="1" dirty="0" err="1">
                <a:solidFill>
                  <a:srgbClr val="C00000"/>
                </a:solidFill>
                <a:latin typeface="Times New Roman" panose="02020603050405020304" pitchFamily="18" charset="0"/>
                <a:cs typeface="Times New Roman" panose="02020603050405020304" pitchFamily="18" charset="0"/>
              </a:rPr>
              <a:t>WTP</a:t>
            </a:r>
            <a:r>
              <a:rPr lang="en-US" sz="1600" b="1" dirty="0">
                <a:solidFill>
                  <a:srgbClr val="C00000"/>
                </a:solidFill>
                <a:latin typeface="Times New Roman" panose="02020603050405020304" pitchFamily="18" charset="0"/>
                <a:cs typeface="Times New Roman" panose="02020603050405020304" pitchFamily="18" charset="0"/>
              </a:rPr>
              <a:t> for bundle = $7</a:t>
            </a:r>
          </a:p>
          <a:p>
            <a:pPr lvl="2">
              <a:lnSpc>
                <a:spcPct val="120000"/>
              </a:lnSpc>
            </a:pPr>
            <a:r>
              <a:rPr lang="en-US" sz="1600" b="1" dirty="0">
                <a:latin typeface="Times New Roman" panose="02020603050405020304" pitchFamily="18" charset="0"/>
                <a:cs typeface="Times New Roman" panose="02020603050405020304" pitchFamily="18" charset="0"/>
              </a:rPr>
              <a:t>Suppose monopolist cost = $1 for each</a:t>
            </a:r>
          </a:p>
          <a:p>
            <a:pPr lvl="1">
              <a:lnSpc>
                <a:spcPct val="120000"/>
              </a:lnSpc>
            </a:pPr>
            <a:r>
              <a:rPr lang="en-US" sz="1900" b="1" dirty="0">
                <a:solidFill>
                  <a:srgbClr val="0070C0"/>
                </a:solidFill>
                <a:latin typeface="Times New Roman" panose="02020603050405020304" pitchFamily="18" charset="0"/>
                <a:cs typeface="Times New Roman" panose="02020603050405020304" pitchFamily="18" charset="0"/>
              </a:rPr>
              <a:t>Monopolist sells flour and sugar in bundle for $7</a:t>
            </a:r>
          </a:p>
          <a:p>
            <a:pPr lvl="2">
              <a:lnSpc>
                <a:spcPct val="120000"/>
              </a:lnSpc>
            </a:pPr>
            <a:r>
              <a:rPr lang="en-US" sz="1600" b="1" dirty="0">
                <a:latin typeface="Times New Roman" panose="02020603050405020304" pitchFamily="18" charset="0"/>
                <a:cs typeface="Times New Roman" panose="02020603050405020304" pitchFamily="18" charset="0"/>
              </a:rPr>
              <a:t>Monopolist captures the entire </a:t>
            </a:r>
            <a:r>
              <a:rPr lang="en-US" sz="1600" b="1" dirty="0" err="1">
                <a:latin typeface="Times New Roman" panose="02020603050405020304" pitchFamily="18" charset="0"/>
                <a:cs typeface="Times New Roman" panose="02020603050405020304" pitchFamily="18" charset="0"/>
              </a:rPr>
              <a:t>WTP</a:t>
            </a:r>
            <a:r>
              <a:rPr lang="en-US" sz="1600" b="1" dirty="0">
                <a:latin typeface="Times New Roman" panose="02020603050405020304" pitchFamily="18" charset="0"/>
                <a:cs typeface="Times New Roman" panose="02020603050405020304" pitchFamily="18" charset="0"/>
              </a:rPr>
              <a:t> for both types of consumer</a:t>
            </a:r>
          </a:p>
          <a:p>
            <a:pPr lvl="1">
              <a:lnSpc>
                <a:spcPct val="120000"/>
              </a:lnSpc>
            </a:pPr>
            <a:r>
              <a:rPr lang="en-US" sz="1900" b="1" i="1" dirty="0">
                <a:solidFill>
                  <a:srgbClr val="C00000"/>
                </a:solidFill>
                <a:latin typeface="Times New Roman" panose="02020603050405020304" pitchFamily="18" charset="0"/>
                <a:cs typeface="Times New Roman" panose="02020603050405020304" pitchFamily="18" charset="0"/>
              </a:rPr>
              <a:t>If tying prohibited and monopolist sold unbundled products, monopolist would</a:t>
            </a:r>
            <a:br>
              <a:rPr lang="en-US" sz="1900" b="1" i="1" dirty="0">
                <a:solidFill>
                  <a:srgbClr val="C00000"/>
                </a:solidFill>
                <a:latin typeface="Times New Roman" panose="02020603050405020304" pitchFamily="18" charset="0"/>
                <a:cs typeface="Times New Roman" panose="02020603050405020304" pitchFamily="18" charset="0"/>
              </a:rPr>
            </a:br>
            <a:r>
              <a:rPr lang="en-US" sz="1900" b="1" i="1" dirty="0">
                <a:solidFill>
                  <a:srgbClr val="C00000"/>
                </a:solidFill>
                <a:latin typeface="Times New Roman" panose="02020603050405020304" pitchFamily="18" charset="0"/>
                <a:cs typeface="Times New Roman" panose="02020603050405020304" pitchFamily="18" charset="0"/>
              </a:rPr>
              <a:t>sell flour and sugar each for $5, which would be less profitable</a:t>
            </a:r>
          </a:p>
          <a:p>
            <a:pPr lvl="2">
              <a:lnSpc>
                <a:spcPct val="120000"/>
              </a:lnSpc>
            </a:pPr>
            <a:endParaRPr lang="en-US" sz="1400" b="1" dirty="0">
              <a:latin typeface="Times New Roman" panose="02020603050405020304" pitchFamily="18" charset="0"/>
              <a:cs typeface="Times New Roman" panose="02020603050405020304" pitchFamily="18" charset="0"/>
            </a:endParaRPr>
          </a:p>
          <a:p>
            <a:pPr>
              <a:lnSpc>
                <a:spcPct val="120000"/>
              </a:lnSpc>
            </a:pPr>
            <a:r>
              <a:rPr lang="en-US" sz="2600" b="1" dirty="0">
                <a:solidFill>
                  <a:srgbClr val="C00000"/>
                </a:solidFill>
                <a:latin typeface="Times New Roman" panose="02020603050405020304" pitchFamily="18" charset="0"/>
                <a:cs typeface="Times New Roman" panose="02020603050405020304" pitchFamily="18" charset="0"/>
              </a:rPr>
              <a:t>Metering</a:t>
            </a:r>
          </a:p>
          <a:p>
            <a:pPr lvl="1">
              <a:lnSpc>
                <a:spcPct val="120000"/>
              </a:lnSpc>
            </a:pPr>
            <a:r>
              <a:rPr lang="en-US" sz="1900" b="1" dirty="0">
                <a:latin typeface="Times New Roman" panose="02020603050405020304" pitchFamily="18" charset="0"/>
                <a:cs typeface="Times New Roman" panose="02020603050405020304" pitchFamily="18" charset="0"/>
              </a:rPr>
              <a:t>Example: Printer and ink</a:t>
            </a:r>
          </a:p>
          <a:p>
            <a:pPr lvl="1">
              <a:lnSpc>
                <a:spcPct val="120000"/>
              </a:lnSpc>
            </a:pPr>
            <a:r>
              <a:rPr lang="en-US" sz="1900" b="1" dirty="0">
                <a:latin typeface="Times New Roman" panose="02020603050405020304" pitchFamily="18" charset="0"/>
                <a:cs typeface="Times New Roman" panose="02020603050405020304" pitchFamily="18" charset="0"/>
              </a:rPr>
              <a:t>Suppose high usage consumers have higher willingness to pay</a:t>
            </a:r>
          </a:p>
          <a:p>
            <a:pPr lvl="1">
              <a:lnSpc>
                <a:spcPct val="120000"/>
              </a:lnSpc>
            </a:pPr>
            <a:r>
              <a:rPr lang="en-US" sz="1900" b="1" dirty="0">
                <a:solidFill>
                  <a:srgbClr val="0070C0"/>
                </a:solidFill>
                <a:latin typeface="Times New Roman" panose="02020603050405020304" pitchFamily="18" charset="0"/>
                <a:cs typeface="Times New Roman" panose="02020603050405020304" pitchFamily="18" charset="0"/>
              </a:rPr>
              <a:t>Monopolist sets printer price low (e.g., maybe even below-cost); set ink price high</a:t>
            </a:r>
          </a:p>
          <a:p>
            <a:pPr lvl="1">
              <a:lnSpc>
                <a:spcPct val="120000"/>
              </a:lnSpc>
            </a:pPr>
            <a:r>
              <a:rPr lang="en-US" sz="1900" b="1" dirty="0">
                <a:latin typeface="Times New Roman" panose="02020603050405020304" pitchFamily="18" charset="0"/>
                <a:cs typeface="Times New Roman" panose="02020603050405020304" pitchFamily="18" charset="0"/>
              </a:rPr>
              <a:t>Then, high use consumers pay more per page</a:t>
            </a:r>
          </a:p>
          <a:p>
            <a:pPr lvl="1">
              <a:lnSpc>
                <a:spcPct val="120000"/>
              </a:lnSpc>
            </a:pPr>
            <a:r>
              <a:rPr lang="en-US" sz="1900" b="1" dirty="0">
                <a:latin typeface="Times New Roman" panose="02020603050405020304" pitchFamily="18" charset="0"/>
                <a:cs typeface="Times New Roman" panose="02020603050405020304" pitchFamily="18" charset="0"/>
              </a:rPr>
              <a:t>Analogous approach if wish to charge higher price to low usage consumers</a:t>
            </a:r>
          </a:p>
          <a:p>
            <a:pPr lvl="1">
              <a:lnSpc>
                <a:spcPct val="120000"/>
              </a:lnSpc>
            </a:pPr>
            <a:endParaRPr lang="en-US" sz="1600" b="1" dirty="0">
              <a:latin typeface="Times New Roman" panose="02020603050405020304" pitchFamily="18" charset="0"/>
              <a:cs typeface="Times New Roman" panose="02020603050405020304" pitchFamily="18" charset="0"/>
            </a:endParaRPr>
          </a:p>
        </p:txBody>
      </p:sp>
      <p:sp>
        <p:nvSpPr>
          <p:cNvPr id="4" name="TextBox 3">
            <a:extLst>
              <a:ext uri="{FF2B5EF4-FFF2-40B4-BE49-F238E27FC236}">
                <a16:creationId xmlns:a16="http://schemas.microsoft.com/office/drawing/2014/main" id="{E9EE59F8-6DDD-45EA-A464-94702632EBBD}"/>
              </a:ext>
            </a:extLst>
          </p:cNvPr>
          <p:cNvSpPr txBox="1"/>
          <p:nvPr/>
        </p:nvSpPr>
        <p:spPr>
          <a:xfrm>
            <a:off x="8610600" y="3836707"/>
            <a:ext cx="3185896" cy="2554545"/>
          </a:xfrm>
          <a:prstGeom prst="rect">
            <a:avLst/>
          </a:prstGeom>
          <a:noFill/>
          <a:ln w="38100">
            <a:solidFill>
              <a:srgbClr val="0070C0"/>
            </a:solidFill>
          </a:ln>
        </p:spPr>
        <p:txBody>
          <a:bodyPr wrap="square" rtlCol="0">
            <a:spAutoFit/>
          </a:bodyPr>
          <a:lstStyle/>
          <a:p>
            <a:r>
              <a:rPr lang="en-US" sz="2000" b="1" dirty="0">
                <a:solidFill>
                  <a:srgbClr val="0070C0"/>
                </a:solidFill>
              </a:rPr>
              <a:t>Monopolist “2-part tariff” can extract 100% of consumer surplus if all consumers are identical, or if “metering” were a perfect proxy for consumer surplus. </a:t>
            </a:r>
            <a:r>
              <a:rPr lang="en-US" sz="2000" b="1" i="1" dirty="0">
                <a:solidFill>
                  <a:srgbClr val="0070C0"/>
                </a:solidFill>
              </a:rPr>
              <a:t>(See technical slides next)</a:t>
            </a:r>
          </a:p>
        </p:txBody>
      </p:sp>
      <p:cxnSp>
        <p:nvCxnSpPr>
          <p:cNvPr id="5" name="Straight Arrow Connector 4">
            <a:extLst>
              <a:ext uri="{FF2B5EF4-FFF2-40B4-BE49-F238E27FC236}">
                <a16:creationId xmlns:a16="http://schemas.microsoft.com/office/drawing/2014/main" id="{21BD336B-08E0-4A2D-B659-C1835BDC5FB5}"/>
              </a:ext>
            </a:extLst>
          </p:cNvPr>
          <p:cNvCxnSpPr>
            <a:cxnSpLocks/>
          </p:cNvCxnSpPr>
          <p:nvPr/>
        </p:nvCxnSpPr>
        <p:spPr>
          <a:xfrm flipH="1">
            <a:off x="7968023" y="4975073"/>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1F72E55F-AC1C-4F65-9D32-D49DBD6747A7}"/>
              </a:ext>
            </a:extLst>
          </p:cNvPr>
          <p:cNvSpPr txBox="1"/>
          <p:nvPr/>
        </p:nvSpPr>
        <p:spPr>
          <a:xfrm>
            <a:off x="8164073" y="2468890"/>
            <a:ext cx="3185896" cy="1015663"/>
          </a:xfrm>
          <a:prstGeom prst="rect">
            <a:avLst/>
          </a:prstGeom>
          <a:noFill/>
          <a:ln w="38100">
            <a:solidFill>
              <a:srgbClr val="0070C0"/>
            </a:solidFill>
          </a:ln>
        </p:spPr>
        <p:txBody>
          <a:bodyPr wrap="square" rtlCol="0">
            <a:spAutoFit/>
          </a:bodyPr>
          <a:lstStyle/>
          <a:p>
            <a:r>
              <a:rPr lang="en-US" sz="2000" b="1" dirty="0">
                <a:solidFill>
                  <a:srgbClr val="0070C0"/>
                </a:solidFill>
              </a:rPr>
              <a:t>Note: tying increases output here; but harms consumers</a:t>
            </a:r>
            <a:endParaRPr lang="en-US" sz="2000" b="1" i="1" dirty="0">
              <a:solidFill>
                <a:srgbClr val="0070C0"/>
              </a:solidFill>
            </a:endParaRPr>
          </a:p>
        </p:txBody>
      </p:sp>
      <p:sp>
        <p:nvSpPr>
          <p:cNvPr id="9" name="Slide Number Placeholder 8">
            <a:extLst>
              <a:ext uri="{FF2B5EF4-FFF2-40B4-BE49-F238E27FC236}">
                <a16:creationId xmlns:a16="http://schemas.microsoft.com/office/drawing/2014/main" id="{7AFD5D54-8A41-4F7B-9FD8-4883281E1161}"/>
              </a:ext>
            </a:extLst>
          </p:cNvPr>
          <p:cNvSpPr>
            <a:spLocks noGrp="1"/>
          </p:cNvSpPr>
          <p:nvPr>
            <p:ph type="sldNum" sz="quarter" idx="12"/>
          </p:nvPr>
        </p:nvSpPr>
        <p:spPr/>
        <p:txBody>
          <a:bodyPr/>
          <a:lstStyle/>
          <a:p>
            <a:fld id="{87C73BCF-10A9-4C98-820C-00886F1B0A2E}" type="slidenum">
              <a:rPr lang="en-US" smtClean="0"/>
              <a:t>45</a:t>
            </a:fld>
            <a:endParaRPr lang="en-US"/>
          </a:p>
        </p:txBody>
      </p:sp>
      <p:cxnSp>
        <p:nvCxnSpPr>
          <p:cNvPr id="10" name="Straight Arrow Connector 9">
            <a:extLst>
              <a:ext uri="{FF2B5EF4-FFF2-40B4-BE49-F238E27FC236}">
                <a16:creationId xmlns:a16="http://schemas.microsoft.com/office/drawing/2014/main" id="{049FC1D4-7702-4D18-93C7-3EFE9C4ED4D8}"/>
              </a:ext>
            </a:extLst>
          </p:cNvPr>
          <p:cNvCxnSpPr>
            <a:cxnSpLocks/>
          </p:cNvCxnSpPr>
          <p:nvPr/>
        </p:nvCxnSpPr>
        <p:spPr>
          <a:xfrm flipH="1">
            <a:off x="7375272" y="3178555"/>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64925668"/>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68CA43F-6E3A-4176-B4B1-38B983AF2796}"/>
              </a:ext>
            </a:extLst>
          </p:cNvPr>
          <p:cNvSpPr>
            <a:spLocks noGrp="1"/>
          </p:cNvSpPr>
          <p:nvPr>
            <p:ph type="title"/>
          </p:nvPr>
        </p:nvSpPr>
        <p:spPr/>
        <p:txBody>
          <a:bodyPr>
            <a:normAutofit/>
          </a:bodyPr>
          <a:lstStyle/>
          <a:p>
            <a:r>
              <a:rPr lang="en-US" sz="2800" dirty="0"/>
              <a:t>Metering Can Be Used Like a Two-Part Tariff: </a:t>
            </a:r>
            <a:br>
              <a:rPr lang="en-US" sz="2800" dirty="0"/>
            </a:br>
            <a:r>
              <a:rPr lang="en-US" sz="2800" i="1" dirty="0"/>
              <a:t>Technical Economic Analysis</a:t>
            </a:r>
          </a:p>
        </p:txBody>
      </p:sp>
      <p:sp>
        <p:nvSpPr>
          <p:cNvPr id="3" name="Content Placeholder 2">
            <a:extLst>
              <a:ext uri="{FF2B5EF4-FFF2-40B4-BE49-F238E27FC236}">
                <a16:creationId xmlns:a16="http://schemas.microsoft.com/office/drawing/2014/main" id="{6A054D10-EAB2-488A-A304-8F89CD4599AC}"/>
              </a:ext>
            </a:extLst>
          </p:cNvPr>
          <p:cNvSpPr>
            <a:spLocks noGrp="1"/>
          </p:cNvSpPr>
          <p:nvPr>
            <p:ph idx="1"/>
          </p:nvPr>
        </p:nvSpPr>
        <p:spPr>
          <a:xfrm>
            <a:off x="838200" y="1863332"/>
            <a:ext cx="8877300" cy="4351338"/>
          </a:xfrm>
        </p:spPr>
        <p:txBody>
          <a:bodyPr>
            <a:normAutofit lnSpcReduction="10000"/>
          </a:bodyPr>
          <a:lstStyle/>
          <a:p>
            <a:r>
              <a:rPr lang="en-US" dirty="0"/>
              <a:t>Metering is a way to extract consumer surplus, as a substitute for a two-part tariff</a:t>
            </a:r>
          </a:p>
          <a:p>
            <a:pPr lvl="1"/>
            <a:r>
              <a:rPr lang="en-US" dirty="0"/>
              <a:t>Perfect two-part tariffs can extract 100% of consumer surplus, which can be simple if all consumers have the same demand curve</a:t>
            </a:r>
          </a:p>
          <a:p>
            <a:r>
              <a:rPr lang="en-US" dirty="0"/>
              <a:t>Metering is a way to discriminate against one group of heterogeneous consumers</a:t>
            </a:r>
          </a:p>
          <a:p>
            <a:pPr lvl="1"/>
            <a:r>
              <a:rPr lang="en-US" dirty="0"/>
              <a:t>If heterogeneous consumers, firm needs to find a </a:t>
            </a:r>
            <a:br>
              <a:rPr lang="en-US" dirty="0"/>
            </a:br>
            <a:r>
              <a:rPr lang="en-US" dirty="0"/>
              <a:t>proxy for level of consumer surplus</a:t>
            </a:r>
          </a:p>
          <a:p>
            <a:pPr lvl="1"/>
            <a:r>
              <a:rPr lang="en-US" dirty="0"/>
              <a:t>Purchases of a related product might be such a proxy</a:t>
            </a:r>
          </a:p>
          <a:p>
            <a:pPr lvl="1"/>
            <a:r>
              <a:rPr lang="en-US" dirty="0"/>
              <a:t>If so, then monopolist can extract surplus by requiring purchases </a:t>
            </a:r>
            <a:br>
              <a:rPr lang="en-US" dirty="0"/>
            </a:br>
            <a:r>
              <a:rPr lang="en-US" dirty="0"/>
              <a:t>of this related product and charging a high price for it </a:t>
            </a:r>
          </a:p>
        </p:txBody>
      </p:sp>
      <p:sp>
        <p:nvSpPr>
          <p:cNvPr id="4" name="TextBox 3">
            <a:extLst>
              <a:ext uri="{FF2B5EF4-FFF2-40B4-BE49-F238E27FC236}">
                <a16:creationId xmlns:a16="http://schemas.microsoft.com/office/drawing/2014/main" id="{13C214F0-81ED-41BD-BC28-D08BBBAE6560}"/>
              </a:ext>
            </a:extLst>
          </p:cNvPr>
          <p:cNvSpPr txBox="1"/>
          <p:nvPr/>
        </p:nvSpPr>
        <p:spPr>
          <a:xfrm>
            <a:off x="9545792" y="4109581"/>
            <a:ext cx="2554471" cy="2246769"/>
          </a:xfrm>
          <a:prstGeom prst="rect">
            <a:avLst/>
          </a:prstGeom>
          <a:noFill/>
          <a:ln w="38100">
            <a:solidFill>
              <a:srgbClr val="0070C0"/>
            </a:solidFill>
          </a:ln>
        </p:spPr>
        <p:txBody>
          <a:bodyPr wrap="square" rtlCol="0">
            <a:spAutoFit/>
          </a:bodyPr>
          <a:lstStyle/>
          <a:p>
            <a:r>
              <a:rPr lang="en-US" sz="2000" b="1" dirty="0">
                <a:solidFill>
                  <a:srgbClr val="0070C0"/>
                </a:solidFill>
              </a:rPr>
              <a:t>The tied product can be the related product to use as a demand proxy.</a:t>
            </a:r>
          </a:p>
          <a:p>
            <a:endParaRPr lang="en-US" sz="2000" b="1" i="1" dirty="0">
              <a:solidFill>
                <a:srgbClr val="0070C0"/>
              </a:solidFill>
            </a:endParaRPr>
          </a:p>
          <a:p>
            <a:r>
              <a:rPr lang="en-US" sz="2000" b="1" i="1" dirty="0">
                <a:solidFill>
                  <a:srgbClr val="0070C0"/>
                </a:solidFill>
              </a:rPr>
              <a:t>See diagram on next slide</a:t>
            </a:r>
          </a:p>
        </p:txBody>
      </p:sp>
      <p:cxnSp>
        <p:nvCxnSpPr>
          <p:cNvPr id="5" name="Straight Arrow Connector 4">
            <a:extLst>
              <a:ext uri="{FF2B5EF4-FFF2-40B4-BE49-F238E27FC236}">
                <a16:creationId xmlns:a16="http://schemas.microsoft.com/office/drawing/2014/main" id="{3EAD89EB-01BE-4528-A37C-7DDC8CA274D4}"/>
              </a:ext>
            </a:extLst>
          </p:cNvPr>
          <p:cNvCxnSpPr>
            <a:cxnSpLocks/>
          </p:cNvCxnSpPr>
          <p:nvPr/>
        </p:nvCxnSpPr>
        <p:spPr>
          <a:xfrm flipH="1">
            <a:off x="8705850" y="4545367"/>
            <a:ext cx="775501" cy="29333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Slide Number Placeholder 7">
            <a:extLst>
              <a:ext uri="{FF2B5EF4-FFF2-40B4-BE49-F238E27FC236}">
                <a16:creationId xmlns:a16="http://schemas.microsoft.com/office/drawing/2014/main" id="{005EF2EB-9D75-4E54-811E-7F473FD94DAE}"/>
              </a:ext>
            </a:extLst>
          </p:cNvPr>
          <p:cNvSpPr>
            <a:spLocks noGrp="1"/>
          </p:cNvSpPr>
          <p:nvPr>
            <p:ph type="sldNum" sz="quarter" idx="12"/>
          </p:nvPr>
        </p:nvSpPr>
        <p:spPr/>
        <p:txBody>
          <a:bodyPr/>
          <a:lstStyle/>
          <a:p>
            <a:fld id="{87C73BCF-10A9-4C98-820C-00886F1B0A2E}" type="slidenum">
              <a:rPr lang="en-US" smtClean="0"/>
              <a:t>46</a:t>
            </a:fld>
            <a:endParaRPr lang="en-US"/>
          </a:p>
        </p:txBody>
      </p:sp>
    </p:spTree>
    <p:extLst>
      <p:ext uri="{BB962C8B-B14F-4D97-AF65-F5344CB8AC3E}">
        <p14:creationId xmlns:p14="http://schemas.microsoft.com/office/powerpoint/2010/main" val="1457095785"/>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 name="Rectangle 65">
            <a:extLst>
              <a:ext uri="{FF2B5EF4-FFF2-40B4-BE49-F238E27FC236}">
                <a16:creationId xmlns:a16="http://schemas.microsoft.com/office/drawing/2014/main" id="{107B689C-CEF5-48C3-806F-43B864A2EAEA}"/>
              </a:ext>
            </a:extLst>
          </p:cNvPr>
          <p:cNvSpPr/>
          <p:nvPr/>
        </p:nvSpPr>
        <p:spPr>
          <a:xfrm>
            <a:off x="6539438" y="3013877"/>
            <a:ext cx="1875342" cy="1469826"/>
          </a:xfrm>
          <a:prstGeom prst="rect">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accent2">
                  <a:lumMod val="20000"/>
                  <a:lumOff val="80000"/>
                </a:schemeClr>
              </a:solidFill>
            </a:endParaRPr>
          </a:p>
        </p:txBody>
      </p:sp>
      <p:sp>
        <p:nvSpPr>
          <p:cNvPr id="2" name="Title 1">
            <a:extLst>
              <a:ext uri="{FF2B5EF4-FFF2-40B4-BE49-F238E27FC236}">
                <a16:creationId xmlns:a16="http://schemas.microsoft.com/office/drawing/2014/main" id="{D950046A-553C-4924-922E-F957F1A62524}"/>
              </a:ext>
            </a:extLst>
          </p:cNvPr>
          <p:cNvSpPr>
            <a:spLocks noGrp="1"/>
          </p:cNvSpPr>
          <p:nvPr>
            <p:ph type="title"/>
          </p:nvPr>
        </p:nvSpPr>
        <p:spPr>
          <a:xfrm>
            <a:off x="298499" y="76740"/>
            <a:ext cx="10972800" cy="1143000"/>
          </a:xfrm>
        </p:spPr>
        <p:txBody>
          <a:bodyPr>
            <a:normAutofit/>
          </a:bodyPr>
          <a:lstStyle/>
          <a:p>
            <a:r>
              <a:rPr lang="en-US" sz="2400" i="1" dirty="0"/>
              <a:t>Metering: </a:t>
            </a:r>
            <a:r>
              <a:rPr lang="en-US" sz="2400" dirty="0"/>
              <a:t>“Two-Part Tariff” Price Discrimination </a:t>
            </a:r>
            <a:br>
              <a:rPr lang="en-US" sz="2400" dirty="0"/>
            </a:br>
            <a:r>
              <a:rPr lang="en-US" sz="2400" dirty="0"/>
              <a:t>to Extract Consumer Surplus Curves</a:t>
            </a:r>
          </a:p>
        </p:txBody>
      </p:sp>
      <p:sp>
        <p:nvSpPr>
          <p:cNvPr id="4" name="Slide Number Placeholder 3">
            <a:extLst>
              <a:ext uri="{FF2B5EF4-FFF2-40B4-BE49-F238E27FC236}">
                <a16:creationId xmlns:a16="http://schemas.microsoft.com/office/drawing/2014/main" id="{2EAAD2D4-4D29-4E06-B076-155B20AA2449}"/>
              </a:ext>
            </a:extLst>
          </p:cNvPr>
          <p:cNvSpPr>
            <a:spLocks noGrp="1"/>
          </p:cNvSpPr>
          <p:nvPr>
            <p:ph type="sldNum" sz="quarter" idx="12"/>
          </p:nvPr>
        </p:nvSpPr>
        <p:spPr/>
        <p:txBody>
          <a:bodyPr/>
          <a:lstStyle/>
          <a:p>
            <a:fld id="{9F21919D-CBDE-4B0B-9CE3-9DF67345EEEA}" type="slidenum">
              <a:rPr lang="en-US" smtClean="0"/>
              <a:t>47</a:t>
            </a:fld>
            <a:endParaRPr lang="en-US"/>
          </a:p>
        </p:txBody>
      </p:sp>
      <p:sp>
        <p:nvSpPr>
          <p:cNvPr id="9" name="AutoShape 7">
            <a:extLst>
              <a:ext uri="{FF2B5EF4-FFF2-40B4-BE49-F238E27FC236}">
                <a16:creationId xmlns:a16="http://schemas.microsoft.com/office/drawing/2014/main" id="{149B0AD2-7AA9-47B4-9632-5AF3208063B8}"/>
              </a:ext>
            </a:extLst>
          </p:cNvPr>
          <p:cNvSpPr>
            <a:spLocks noChangeAspect="1" noChangeArrowheads="1" noTextEdit="1"/>
          </p:cNvSpPr>
          <p:nvPr/>
        </p:nvSpPr>
        <p:spPr bwMode="auto">
          <a:xfrm>
            <a:off x="6172200" y="3124200"/>
            <a:ext cx="3810000" cy="306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cxnSp>
        <p:nvCxnSpPr>
          <p:cNvPr id="11" name="Straight Connector 10">
            <a:extLst>
              <a:ext uri="{FF2B5EF4-FFF2-40B4-BE49-F238E27FC236}">
                <a16:creationId xmlns:a16="http://schemas.microsoft.com/office/drawing/2014/main" id="{D5394DAE-3B5D-475B-AB88-9C8D8740DA00}"/>
              </a:ext>
            </a:extLst>
          </p:cNvPr>
          <p:cNvCxnSpPr/>
          <p:nvPr/>
        </p:nvCxnSpPr>
        <p:spPr>
          <a:xfrm>
            <a:off x="6516624" y="1483984"/>
            <a:ext cx="0" cy="3429000"/>
          </a:xfrm>
          <a:prstGeom prst="line">
            <a:avLst/>
          </a:prstGeom>
          <a:ln w="28575">
            <a:solidFill>
              <a:schemeClr val="tx1"/>
            </a:solidFill>
          </a:ln>
        </p:spPr>
        <p:style>
          <a:lnRef idx="1">
            <a:schemeClr val="accent2"/>
          </a:lnRef>
          <a:fillRef idx="0">
            <a:schemeClr val="accent2"/>
          </a:fillRef>
          <a:effectRef idx="0">
            <a:schemeClr val="accent2"/>
          </a:effectRef>
          <a:fontRef idx="minor">
            <a:schemeClr val="tx1"/>
          </a:fontRef>
        </p:style>
      </p:cxnSp>
      <p:cxnSp>
        <p:nvCxnSpPr>
          <p:cNvPr id="12" name="Straight Connector 11">
            <a:extLst>
              <a:ext uri="{FF2B5EF4-FFF2-40B4-BE49-F238E27FC236}">
                <a16:creationId xmlns:a16="http://schemas.microsoft.com/office/drawing/2014/main" id="{6301BE49-0D71-4B33-A30D-89E712230339}"/>
              </a:ext>
            </a:extLst>
          </p:cNvPr>
          <p:cNvCxnSpPr>
            <a:cxnSpLocks/>
          </p:cNvCxnSpPr>
          <p:nvPr/>
        </p:nvCxnSpPr>
        <p:spPr>
          <a:xfrm>
            <a:off x="6539438" y="4912984"/>
            <a:ext cx="4686300" cy="0"/>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8028D307-5289-4D9B-82D1-F5F5DDCD1C6A}"/>
              </a:ext>
            </a:extLst>
          </p:cNvPr>
          <p:cNvCxnSpPr>
            <a:cxnSpLocks/>
          </p:cNvCxnSpPr>
          <p:nvPr/>
        </p:nvCxnSpPr>
        <p:spPr>
          <a:xfrm>
            <a:off x="8002333" y="1568146"/>
            <a:ext cx="980701" cy="3305525"/>
          </a:xfrm>
          <a:prstGeom prst="line">
            <a:avLst/>
          </a:prstGeom>
          <a:ln w="57150">
            <a:solidFill>
              <a:srgbClr val="00B050"/>
            </a:solidFill>
          </a:ln>
        </p:spPr>
        <p:style>
          <a:lnRef idx="1">
            <a:schemeClr val="accent1"/>
          </a:lnRef>
          <a:fillRef idx="0">
            <a:schemeClr val="accent1"/>
          </a:fillRef>
          <a:effectRef idx="0">
            <a:schemeClr val="accent1"/>
          </a:effectRef>
          <a:fontRef idx="minor">
            <a:schemeClr val="tx1"/>
          </a:fontRef>
        </p:style>
      </p:cxnSp>
      <p:cxnSp>
        <p:nvCxnSpPr>
          <p:cNvPr id="14" name="Straight Connector 13">
            <a:extLst>
              <a:ext uri="{FF2B5EF4-FFF2-40B4-BE49-F238E27FC236}">
                <a16:creationId xmlns:a16="http://schemas.microsoft.com/office/drawing/2014/main" id="{5345B7B7-09BB-47B8-A22F-7C6343B21A73}"/>
              </a:ext>
            </a:extLst>
          </p:cNvPr>
          <p:cNvCxnSpPr>
            <a:cxnSpLocks/>
          </p:cNvCxnSpPr>
          <p:nvPr/>
        </p:nvCxnSpPr>
        <p:spPr>
          <a:xfrm>
            <a:off x="6468498" y="4483703"/>
            <a:ext cx="3935482"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80215F0E-D430-42F6-B32C-30CC92F77ECA}"/>
              </a:ext>
            </a:extLst>
          </p:cNvPr>
          <p:cNvSpPr txBox="1"/>
          <p:nvPr/>
        </p:nvSpPr>
        <p:spPr>
          <a:xfrm flipH="1">
            <a:off x="5839754" y="4299047"/>
            <a:ext cx="685800" cy="369332"/>
          </a:xfrm>
          <a:prstGeom prst="rect">
            <a:avLst/>
          </a:prstGeom>
          <a:solidFill>
            <a:srgbClr val="DDD9C3">
              <a:alpha val="30196"/>
            </a:srgbClr>
          </a:solidFill>
        </p:spPr>
        <p:txBody>
          <a:bodyPr wrap="square" rtlCol="0">
            <a:spAutoFit/>
          </a:bodyPr>
          <a:lstStyle/>
          <a:p>
            <a:r>
              <a:rPr lang="en-US" b="1" dirty="0"/>
              <a:t>Pc</a:t>
            </a:r>
          </a:p>
        </p:txBody>
      </p:sp>
      <p:sp>
        <p:nvSpPr>
          <p:cNvPr id="19" name="TextBox 18">
            <a:extLst>
              <a:ext uri="{FF2B5EF4-FFF2-40B4-BE49-F238E27FC236}">
                <a16:creationId xmlns:a16="http://schemas.microsoft.com/office/drawing/2014/main" id="{1B7D3011-E609-4D36-955A-425DDE601AE6}"/>
              </a:ext>
            </a:extLst>
          </p:cNvPr>
          <p:cNvSpPr txBox="1"/>
          <p:nvPr/>
        </p:nvSpPr>
        <p:spPr>
          <a:xfrm flipH="1">
            <a:off x="5580351" y="2823084"/>
            <a:ext cx="1168093" cy="461665"/>
          </a:xfrm>
          <a:prstGeom prst="rect">
            <a:avLst/>
          </a:prstGeom>
          <a:noFill/>
        </p:spPr>
        <p:txBody>
          <a:bodyPr wrap="square" rtlCol="0">
            <a:spAutoFit/>
          </a:bodyPr>
          <a:lstStyle/>
          <a:p>
            <a:r>
              <a:rPr lang="en-US" sz="2400" b="1" dirty="0" err="1"/>
              <a:t>P</a:t>
            </a:r>
            <a:r>
              <a:rPr lang="en-US" sz="2400" b="1" baseline="-25000" dirty="0" err="1"/>
              <a:t>tied</a:t>
            </a:r>
            <a:endParaRPr lang="en-US" b="1" baseline="-25000" dirty="0"/>
          </a:p>
        </p:txBody>
      </p:sp>
      <p:sp>
        <p:nvSpPr>
          <p:cNvPr id="21" name="TextBox 20">
            <a:extLst>
              <a:ext uri="{FF2B5EF4-FFF2-40B4-BE49-F238E27FC236}">
                <a16:creationId xmlns:a16="http://schemas.microsoft.com/office/drawing/2014/main" id="{E291631D-031D-4656-8CDE-0C41F787BAC7}"/>
              </a:ext>
            </a:extLst>
          </p:cNvPr>
          <p:cNvSpPr txBox="1"/>
          <p:nvPr/>
        </p:nvSpPr>
        <p:spPr>
          <a:xfrm flipH="1">
            <a:off x="10542295" y="4264159"/>
            <a:ext cx="685800" cy="369332"/>
          </a:xfrm>
          <a:prstGeom prst="rect">
            <a:avLst/>
          </a:prstGeom>
          <a:noFill/>
        </p:spPr>
        <p:txBody>
          <a:bodyPr wrap="square" rtlCol="0">
            <a:spAutoFit/>
          </a:bodyPr>
          <a:lstStyle/>
          <a:p>
            <a:r>
              <a:rPr lang="en-US" b="1" dirty="0"/>
              <a:t>MC</a:t>
            </a:r>
          </a:p>
        </p:txBody>
      </p:sp>
      <p:cxnSp>
        <p:nvCxnSpPr>
          <p:cNvPr id="27" name="Straight Connector 26">
            <a:extLst>
              <a:ext uri="{FF2B5EF4-FFF2-40B4-BE49-F238E27FC236}">
                <a16:creationId xmlns:a16="http://schemas.microsoft.com/office/drawing/2014/main" id="{AE3ED3CC-DF54-4BD4-BFAD-B4FCF0C4B1FD}"/>
              </a:ext>
            </a:extLst>
          </p:cNvPr>
          <p:cNvCxnSpPr>
            <a:cxnSpLocks/>
          </p:cNvCxnSpPr>
          <p:nvPr/>
        </p:nvCxnSpPr>
        <p:spPr>
          <a:xfrm>
            <a:off x="972714" y="1468107"/>
            <a:ext cx="17079" cy="3444877"/>
          </a:xfrm>
          <a:prstGeom prst="line">
            <a:avLst/>
          </a:prstGeom>
          <a:ln w="38100">
            <a:solidFill>
              <a:schemeClr val="tx1"/>
            </a:solidFill>
          </a:ln>
        </p:spPr>
        <p:style>
          <a:lnRef idx="1">
            <a:schemeClr val="accent2"/>
          </a:lnRef>
          <a:fillRef idx="0">
            <a:schemeClr val="accent2"/>
          </a:fillRef>
          <a:effectRef idx="0">
            <a:schemeClr val="accent2"/>
          </a:effectRef>
          <a:fontRef idx="minor">
            <a:schemeClr val="tx1"/>
          </a:fontRef>
        </p:style>
      </p:cxnSp>
      <p:cxnSp>
        <p:nvCxnSpPr>
          <p:cNvPr id="28" name="Straight Connector 27">
            <a:extLst>
              <a:ext uri="{FF2B5EF4-FFF2-40B4-BE49-F238E27FC236}">
                <a16:creationId xmlns:a16="http://schemas.microsoft.com/office/drawing/2014/main" id="{6161055C-55CB-4D73-99A3-5D568A26433D}"/>
              </a:ext>
            </a:extLst>
          </p:cNvPr>
          <p:cNvCxnSpPr>
            <a:cxnSpLocks/>
          </p:cNvCxnSpPr>
          <p:nvPr/>
        </p:nvCxnSpPr>
        <p:spPr>
          <a:xfrm>
            <a:off x="981644" y="4912984"/>
            <a:ext cx="4186286" cy="0"/>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9" name="Straight Connector 28">
            <a:extLst>
              <a:ext uri="{FF2B5EF4-FFF2-40B4-BE49-F238E27FC236}">
                <a16:creationId xmlns:a16="http://schemas.microsoft.com/office/drawing/2014/main" id="{F6951C2B-8F65-4051-8D46-29A50B242D9D}"/>
              </a:ext>
            </a:extLst>
          </p:cNvPr>
          <p:cNvCxnSpPr>
            <a:cxnSpLocks/>
            <a:stCxn id="37" idx="0"/>
          </p:cNvCxnSpPr>
          <p:nvPr/>
        </p:nvCxnSpPr>
        <p:spPr>
          <a:xfrm>
            <a:off x="998721" y="1887582"/>
            <a:ext cx="2899396" cy="2783970"/>
          </a:xfrm>
          <a:prstGeom prst="line">
            <a:avLst/>
          </a:prstGeom>
          <a:ln w="57150">
            <a:solidFill>
              <a:srgbClr val="00B050"/>
            </a:solidFill>
          </a:ln>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DE7940AF-4227-4F98-BE31-125CFEBE002E}"/>
              </a:ext>
            </a:extLst>
          </p:cNvPr>
          <p:cNvCxnSpPr>
            <a:cxnSpLocks/>
          </p:cNvCxnSpPr>
          <p:nvPr/>
        </p:nvCxnSpPr>
        <p:spPr>
          <a:xfrm>
            <a:off x="959069" y="4458350"/>
            <a:ext cx="3935482"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9E054E1D-4901-4E70-BDA5-7EC9860CEEF4}"/>
              </a:ext>
            </a:extLst>
          </p:cNvPr>
          <p:cNvSpPr txBox="1"/>
          <p:nvPr/>
        </p:nvSpPr>
        <p:spPr>
          <a:xfrm flipH="1">
            <a:off x="357222" y="2570680"/>
            <a:ext cx="685800" cy="369332"/>
          </a:xfrm>
          <a:prstGeom prst="rect">
            <a:avLst/>
          </a:prstGeom>
          <a:noFill/>
        </p:spPr>
        <p:txBody>
          <a:bodyPr wrap="square" rtlCol="0">
            <a:spAutoFit/>
          </a:bodyPr>
          <a:lstStyle/>
          <a:p>
            <a:r>
              <a:rPr lang="en-US" b="1" dirty="0"/>
              <a:t>Pm</a:t>
            </a:r>
          </a:p>
        </p:txBody>
      </p:sp>
      <p:sp>
        <p:nvSpPr>
          <p:cNvPr id="33" name="TextBox 32">
            <a:extLst>
              <a:ext uri="{FF2B5EF4-FFF2-40B4-BE49-F238E27FC236}">
                <a16:creationId xmlns:a16="http://schemas.microsoft.com/office/drawing/2014/main" id="{E88DE94A-1EE3-430E-8557-7CB13E3D0D76}"/>
              </a:ext>
            </a:extLst>
          </p:cNvPr>
          <p:cNvSpPr txBox="1"/>
          <p:nvPr/>
        </p:nvSpPr>
        <p:spPr>
          <a:xfrm flipH="1">
            <a:off x="128222" y="3755253"/>
            <a:ext cx="1143800" cy="461665"/>
          </a:xfrm>
          <a:prstGeom prst="rect">
            <a:avLst/>
          </a:prstGeom>
          <a:noFill/>
        </p:spPr>
        <p:txBody>
          <a:bodyPr wrap="square" rtlCol="0">
            <a:spAutoFit/>
          </a:bodyPr>
          <a:lstStyle/>
          <a:p>
            <a:r>
              <a:rPr lang="en-US" sz="2400" b="1" dirty="0" err="1"/>
              <a:t>P</a:t>
            </a:r>
            <a:r>
              <a:rPr lang="en-US" b="1" dirty="0" err="1"/>
              <a:t>tying</a:t>
            </a:r>
            <a:endParaRPr lang="en-US" sz="2400" b="1" dirty="0"/>
          </a:p>
        </p:txBody>
      </p:sp>
      <p:sp>
        <p:nvSpPr>
          <p:cNvPr id="34" name="TextBox 33">
            <a:extLst>
              <a:ext uri="{FF2B5EF4-FFF2-40B4-BE49-F238E27FC236}">
                <a16:creationId xmlns:a16="http://schemas.microsoft.com/office/drawing/2014/main" id="{622B77F8-FCEE-43FE-AF62-F312A7199EAB}"/>
              </a:ext>
            </a:extLst>
          </p:cNvPr>
          <p:cNvSpPr txBox="1"/>
          <p:nvPr/>
        </p:nvSpPr>
        <p:spPr>
          <a:xfrm flipH="1">
            <a:off x="4894551" y="4257203"/>
            <a:ext cx="685800" cy="369332"/>
          </a:xfrm>
          <a:prstGeom prst="rect">
            <a:avLst/>
          </a:prstGeom>
          <a:noFill/>
        </p:spPr>
        <p:txBody>
          <a:bodyPr wrap="square" rtlCol="0">
            <a:spAutoFit/>
          </a:bodyPr>
          <a:lstStyle/>
          <a:p>
            <a:r>
              <a:rPr lang="en-US" b="1" dirty="0"/>
              <a:t>MC</a:t>
            </a:r>
          </a:p>
        </p:txBody>
      </p:sp>
      <p:sp>
        <p:nvSpPr>
          <p:cNvPr id="37" name="Right Triangle 36">
            <a:extLst>
              <a:ext uri="{FF2B5EF4-FFF2-40B4-BE49-F238E27FC236}">
                <a16:creationId xmlns:a16="http://schemas.microsoft.com/office/drawing/2014/main" id="{174C5112-6D7A-4198-9100-012A2912B1BD}"/>
              </a:ext>
            </a:extLst>
          </p:cNvPr>
          <p:cNvSpPr/>
          <p:nvPr/>
        </p:nvSpPr>
        <p:spPr>
          <a:xfrm>
            <a:off x="998721" y="1887582"/>
            <a:ext cx="2165123" cy="2106266"/>
          </a:xfrm>
          <a:prstGeom prst="rtTriangle">
            <a:avLst/>
          </a:prstGeom>
          <a:solidFill>
            <a:srgbClr val="99FF66">
              <a:alpha val="20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2400" b="1" dirty="0">
              <a:solidFill>
                <a:schemeClr val="tx1"/>
              </a:solidFill>
            </a:endParaRPr>
          </a:p>
        </p:txBody>
      </p:sp>
      <p:sp>
        <p:nvSpPr>
          <p:cNvPr id="39" name="TextBox 38">
            <a:extLst>
              <a:ext uri="{FF2B5EF4-FFF2-40B4-BE49-F238E27FC236}">
                <a16:creationId xmlns:a16="http://schemas.microsoft.com/office/drawing/2014/main" id="{90C4BAB4-144C-44BC-B958-64927EF6D044}"/>
              </a:ext>
            </a:extLst>
          </p:cNvPr>
          <p:cNvSpPr txBox="1"/>
          <p:nvPr/>
        </p:nvSpPr>
        <p:spPr>
          <a:xfrm>
            <a:off x="2028420" y="1485157"/>
            <a:ext cx="2733021" cy="646331"/>
          </a:xfrm>
          <a:prstGeom prst="rect">
            <a:avLst/>
          </a:prstGeom>
          <a:solidFill>
            <a:schemeClr val="bg2">
              <a:lumMod val="50000"/>
              <a:alpha val="10980"/>
            </a:schemeClr>
          </a:solidFill>
          <a:ln>
            <a:solidFill>
              <a:srgbClr val="99FF66"/>
            </a:solidFill>
          </a:ln>
        </p:spPr>
        <p:txBody>
          <a:bodyPr wrap="square" rtlCol="0">
            <a:spAutoFit/>
          </a:bodyPr>
          <a:lstStyle/>
          <a:p>
            <a:r>
              <a:rPr lang="en-US" b="1" dirty="0"/>
              <a:t>Residual </a:t>
            </a:r>
          </a:p>
          <a:p>
            <a:r>
              <a:rPr lang="en-US" b="1" dirty="0"/>
              <a:t>Consumer Surplus at Pm)</a:t>
            </a:r>
          </a:p>
        </p:txBody>
      </p:sp>
      <p:cxnSp>
        <p:nvCxnSpPr>
          <p:cNvPr id="41" name="Straight Arrow Connector 40">
            <a:extLst>
              <a:ext uri="{FF2B5EF4-FFF2-40B4-BE49-F238E27FC236}">
                <a16:creationId xmlns:a16="http://schemas.microsoft.com/office/drawing/2014/main" id="{54A4B3C5-55F6-4321-A134-B297ABD7C080}"/>
              </a:ext>
            </a:extLst>
          </p:cNvPr>
          <p:cNvCxnSpPr>
            <a:cxnSpLocks/>
          </p:cNvCxnSpPr>
          <p:nvPr/>
        </p:nvCxnSpPr>
        <p:spPr>
          <a:xfrm flipH="1">
            <a:off x="1290825" y="2158954"/>
            <a:ext cx="817813" cy="242008"/>
          </a:xfrm>
          <a:prstGeom prst="straightConnector1">
            <a:avLst/>
          </a:prstGeom>
          <a:ln w="38100">
            <a:solidFill>
              <a:schemeClr val="bg2">
                <a:lumMod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50" name="TextBox 49">
            <a:extLst>
              <a:ext uri="{FF2B5EF4-FFF2-40B4-BE49-F238E27FC236}">
                <a16:creationId xmlns:a16="http://schemas.microsoft.com/office/drawing/2014/main" id="{AB68B529-05ED-4221-A7A7-B3BB1F75FAFD}"/>
              </a:ext>
            </a:extLst>
          </p:cNvPr>
          <p:cNvSpPr txBox="1"/>
          <p:nvPr/>
        </p:nvSpPr>
        <p:spPr>
          <a:xfrm>
            <a:off x="480335" y="5229619"/>
            <a:ext cx="5304564" cy="1754326"/>
          </a:xfrm>
          <a:prstGeom prst="rect">
            <a:avLst/>
          </a:prstGeom>
          <a:noFill/>
          <a:ln>
            <a:solidFill>
              <a:srgbClr val="00B050"/>
            </a:solidFill>
          </a:ln>
        </p:spPr>
        <p:txBody>
          <a:bodyPr wrap="square" rtlCol="0">
            <a:spAutoFit/>
          </a:bodyPr>
          <a:lstStyle/>
          <a:p>
            <a:r>
              <a:rPr lang="en-US" b="1" u="sng" dirty="0">
                <a:solidFill>
                  <a:srgbClr val="00B050"/>
                </a:solidFill>
              </a:rPr>
              <a:t>Simple Monopoly Pricing</a:t>
            </a:r>
            <a:r>
              <a:rPr lang="en-US" b="1" dirty="0">
                <a:solidFill>
                  <a:srgbClr val="00B050"/>
                </a:solidFill>
              </a:rPr>
              <a:t>:</a:t>
            </a:r>
          </a:p>
          <a:p>
            <a:r>
              <a:rPr lang="en-US" b="1" dirty="0">
                <a:solidFill>
                  <a:srgbClr val="00B050"/>
                </a:solidFill>
              </a:rPr>
              <a:t>Monopolist charges Pm &gt; MC.</a:t>
            </a:r>
          </a:p>
          <a:p>
            <a:r>
              <a:rPr lang="en-US" b="1" dirty="0">
                <a:solidFill>
                  <a:srgbClr val="00B050"/>
                </a:solidFill>
              </a:rPr>
              <a:t>Consumers get residual consumer surplus in </a:t>
            </a:r>
            <a:br>
              <a:rPr lang="en-US" b="1" dirty="0">
                <a:solidFill>
                  <a:srgbClr val="00B050"/>
                </a:solidFill>
              </a:rPr>
            </a:br>
            <a:r>
              <a:rPr lang="en-US" b="1" dirty="0">
                <a:solidFill>
                  <a:srgbClr val="00B050"/>
                </a:solidFill>
              </a:rPr>
              <a:t>small </a:t>
            </a:r>
            <a:r>
              <a:rPr lang="en-US" b="1" dirty="0">
                <a:solidFill>
                  <a:schemeClr val="bg2">
                    <a:lumMod val="50000"/>
                  </a:schemeClr>
                </a:solidFill>
              </a:rPr>
              <a:t>Grayish Green Triangle </a:t>
            </a:r>
            <a:r>
              <a:rPr lang="en-US" b="1" dirty="0">
                <a:solidFill>
                  <a:srgbClr val="00B050"/>
                </a:solidFill>
              </a:rPr>
              <a:t>above Pm.</a:t>
            </a:r>
          </a:p>
          <a:p>
            <a:r>
              <a:rPr lang="en-US" b="1" i="1" dirty="0">
                <a:solidFill>
                  <a:srgbClr val="00B050"/>
                </a:solidFill>
                <a:highlight>
                  <a:srgbClr val="FFFF00"/>
                </a:highlight>
              </a:rPr>
              <a:t>Output is restricted and consumers retain some surplus</a:t>
            </a:r>
          </a:p>
        </p:txBody>
      </p:sp>
      <p:sp>
        <p:nvSpPr>
          <p:cNvPr id="52" name="TextBox 51">
            <a:extLst>
              <a:ext uri="{FF2B5EF4-FFF2-40B4-BE49-F238E27FC236}">
                <a16:creationId xmlns:a16="http://schemas.microsoft.com/office/drawing/2014/main" id="{A0A26478-1574-424B-A7CB-5555D29597FF}"/>
              </a:ext>
            </a:extLst>
          </p:cNvPr>
          <p:cNvSpPr txBox="1"/>
          <p:nvPr/>
        </p:nvSpPr>
        <p:spPr>
          <a:xfrm>
            <a:off x="6187294" y="5150719"/>
            <a:ext cx="5822451" cy="1477328"/>
          </a:xfrm>
          <a:prstGeom prst="rect">
            <a:avLst/>
          </a:prstGeom>
          <a:noFill/>
          <a:ln>
            <a:solidFill>
              <a:srgbClr val="C00000"/>
            </a:solidFill>
          </a:ln>
        </p:spPr>
        <p:txBody>
          <a:bodyPr wrap="square" rtlCol="0">
            <a:spAutoFit/>
          </a:bodyPr>
          <a:lstStyle/>
          <a:p>
            <a:r>
              <a:rPr lang="en-US" b="1" u="sng" dirty="0">
                <a:solidFill>
                  <a:srgbClr val="C00000"/>
                </a:solidFill>
              </a:rPr>
              <a:t>Demand for Tied Product is a Proxy for RCS</a:t>
            </a:r>
            <a:r>
              <a:rPr lang="en-US" b="1" dirty="0">
                <a:solidFill>
                  <a:srgbClr val="C00000"/>
                </a:solidFill>
              </a:rPr>
              <a:t>.</a:t>
            </a:r>
            <a:r>
              <a:rPr lang="en-US" b="1" u="sng" dirty="0">
                <a:solidFill>
                  <a:srgbClr val="C00000"/>
                </a:solidFill>
              </a:rPr>
              <a:t>  </a:t>
            </a:r>
          </a:p>
          <a:p>
            <a:r>
              <a:rPr lang="en-US" b="1" dirty="0">
                <a:solidFill>
                  <a:srgbClr val="C00000"/>
                </a:solidFill>
              </a:rPr>
              <a:t>Can raise price of Tied Product to Extract RCS*</a:t>
            </a:r>
          </a:p>
          <a:p>
            <a:r>
              <a:rPr lang="en-US" b="1" i="1" dirty="0">
                <a:solidFill>
                  <a:srgbClr val="C00000"/>
                </a:solidFill>
              </a:rPr>
              <a:t>More profitable to raise price of tied product and reduce price of tying product.</a:t>
            </a:r>
            <a:endParaRPr lang="en-US" b="1" i="1" dirty="0">
              <a:solidFill>
                <a:srgbClr val="C00000"/>
              </a:solidFill>
              <a:highlight>
                <a:srgbClr val="FFFF00"/>
              </a:highlight>
            </a:endParaRPr>
          </a:p>
          <a:p>
            <a:r>
              <a:rPr lang="en-US" b="1" i="1" dirty="0">
                <a:solidFill>
                  <a:srgbClr val="C00000"/>
                </a:solidFill>
                <a:highlight>
                  <a:srgbClr val="FFFF00"/>
                </a:highlight>
              </a:rPr>
              <a:t>Tying needed because another firm price tied product at Pc</a:t>
            </a:r>
          </a:p>
        </p:txBody>
      </p:sp>
      <p:cxnSp>
        <p:nvCxnSpPr>
          <p:cNvPr id="58" name="Straight Connector 57">
            <a:extLst>
              <a:ext uri="{FF2B5EF4-FFF2-40B4-BE49-F238E27FC236}">
                <a16:creationId xmlns:a16="http://schemas.microsoft.com/office/drawing/2014/main" id="{1691DD44-D832-45CB-A14B-E0604CE852CC}"/>
              </a:ext>
            </a:extLst>
          </p:cNvPr>
          <p:cNvCxnSpPr>
            <a:cxnSpLocks/>
          </p:cNvCxnSpPr>
          <p:nvPr/>
        </p:nvCxnSpPr>
        <p:spPr>
          <a:xfrm flipV="1">
            <a:off x="6493811" y="3009900"/>
            <a:ext cx="1954864" cy="18124"/>
          </a:xfrm>
          <a:prstGeom prst="line">
            <a:avLst/>
          </a:prstGeom>
          <a:ln>
            <a:prstDash val="sysDot"/>
          </a:ln>
        </p:spPr>
        <p:style>
          <a:lnRef idx="1">
            <a:schemeClr val="accent1"/>
          </a:lnRef>
          <a:fillRef idx="0">
            <a:schemeClr val="accent1"/>
          </a:fillRef>
          <a:effectRef idx="0">
            <a:schemeClr val="accent1"/>
          </a:effectRef>
          <a:fontRef idx="minor">
            <a:schemeClr val="tx1"/>
          </a:fontRef>
        </p:style>
      </p:cxnSp>
      <p:cxnSp>
        <p:nvCxnSpPr>
          <p:cNvPr id="64" name="Straight Connector 63">
            <a:extLst>
              <a:ext uri="{FF2B5EF4-FFF2-40B4-BE49-F238E27FC236}">
                <a16:creationId xmlns:a16="http://schemas.microsoft.com/office/drawing/2014/main" id="{1E3319E3-0829-4096-9ADB-4CB4CEEF0E52}"/>
              </a:ext>
            </a:extLst>
          </p:cNvPr>
          <p:cNvCxnSpPr>
            <a:cxnSpLocks/>
          </p:cNvCxnSpPr>
          <p:nvPr/>
        </p:nvCxnSpPr>
        <p:spPr>
          <a:xfrm>
            <a:off x="3213659" y="3985258"/>
            <a:ext cx="18714" cy="907171"/>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sp>
        <p:nvSpPr>
          <p:cNvPr id="69" name="TextBox 68">
            <a:extLst>
              <a:ext uri="{FF2B5EF4-FFF2-40B4-BE49-F238E27FC236}">
                <a16:creationId xmlns:a16="http://schemas.microsoft.com/office/drawing/2014/main" id="{2F282F03-9A98-4A39-992C-39D349C53F73}"/>
              </a:ext>
            </a:extLst>
          </p:cNvPr>
          <p:cNvSpPr txBox="1"/>
          <p:nvPr/>
        </p:nvSpPr>
        <p:spPr>
          <a:xfrm flipH="1">
            <a:off x="8174933" y="4920522"/>
            <a:ext cx="685800" cy="369332"/>
          </a:xfrm>
          <a:prstGeom prst="rect">
            <a:avLst/>
          </a:prstGeom>
          <a:noFill/>
        </p:spPr>
        <p:txBody>
          <a:bodyPr wrap="square" rtlCol="0">
            <a:spAutoFit/>
          </a:bodyPr>
          <a:lstStyle/>
          <a:p>
            <a:r>
              <a:rPr lang="en-US" b="1" dirty="0"/>
              <a:t>Q</a:t>
            </a:r>
          </a:p>
        </p:txBody>
      </p:sp>
      <p:sp>
        <p:nvSpPr>
          <p:cNvPr id="71" name="TextBox 70">
            <a:extLst>
              <a:ext uri="{FF2B5EF4-FFF2-40B4-BE49-F238E27FC236}">
                <a16:creationId xmlns:a16="http://schemas.microsoft.com/office/drawing/2014/main" id="{611B5EEA-DD5C-42E5-8C0E-C40A2DB76A08}"/>
              </a:ext>
            </a:extLst>
          </p:cNvPr>
          <p:cNvSpPr txBox="1"/>
          <p:nvPr/>
        </p:nvSpPr>
        <p:spPr>
          <a:xfrm flipH="1">
            <a:off x="2926810" y="4905304"/>
            <a:ext cx="685800" cy="369332"/>
          </a:xfrm>
          <a:prstGeom prst="rect">
            <a:avLst/>
          </a:prstGeom>
          <a:noFill/>
        </p:spPr>
        <p:txBody>
          <a:bodyPr wrap="square" rtlCol="0">
            <a:spAutoFit/>
          </a:bodyPr>
          <a:lstStyle/>
          <a:p>
            <a:r>
              <a:rPr lang="en-US" b="1" dirty="0"/>
              <a:t>Q</a:t>
            </a:r>
          </a:p>
        </p:txBody>
      </p:sp>
      <p:sp>
        <p:nvSpPr>
          <p:cNvPr id="74" name="TextBox 73">
            <a:extLst>
              <a:ext uri="{FF2B5EF4-FFF2-40B4-BE49-F238E27FC236}">
                <a16:creationId xmlns:a16="http://schemas.microsoft.com/office/drawing/2014/main" id="{EF7713A1-6316-4B89-87B6-57EAB4FB4C5E}"/>
              </a:ext>
            </a:extLst>
          </p:cNvPr>
          <p:cNvSpPr txBox="1"/>
          <p:nvPr/>
        </p:nvSpPr>
        <p:spPr>
          <a:xfrm>
            <a:off x="9545461" y="1829619"/>
            <a:ext cx="2289317" cy="1754326"/>
          </a:xfrm>
          <a:prstGeom prst="rect">
            <a:avLst/>
          </a:prstGeom>
          <a:solidFill>
            <a:schemeClr val="accent2">
              <a:lumMod val="20000"/>
              <a:lumOff val="80000"/>
              <a:alpha val="30196"/>
            </a:schemeClr>
          </a:solidFill>
          <a:ln>
            <a:solidFill>
              <a:srgbClr val="C00000"/>
            </a:solidFill>
          </a:ln>
        </p:spPr>
        <p:txBody>
          <a:bodyPr wrap="square" rtlCol="0">
            <a:spAutoFit/>
          </a:bodyPr>
          <a:lstStyle/>
          <a:p>
            <a:r>
              <a:rPr lang="en-US" b="1" dirty="0"/>
              <a:t>Tied Product price increase for 100% Extraction of RCS*.</a:t>
            </a:r>
          </a:p>
          <a:p>
            <a:endParaRPr lang="en-US" b="1" dirty="0"/>
          </a:p>
          <a:p>
            <a:r>
              <a:rPr lang="en-US" b="1" dirty="0"/>
              <a:t>Maximum extraction equals RCS</a:t>
            </a:r>
          </a:p>
        </p:txBody>
      </p:sp>
      <p:sp>
        <p:nvSpPr>
          <p:cNvPr id="76" name="TextBox 75">
            <a:extLst>
              <a:ext uri="{FF2B5EF4-FFF2-40B4-BE49-F238E27FC236}">
                <a16:creationId xmlns:a16="http://schemas.microsoft.com/office/drawing/2014/main" id="{9F7AA946-441A-4207-805D-E3431C5BB690}"/>
              </a:ext>
            </a:extLst>
          </p:cNvPr>
          <p:cNvSpPr txBox="1"/>
          <p:nvPr/>
        </p:nvSpPr>
        <p:spPr>
          <a:xfrm>
            <a:off x="6897900" y="3593738"/>
            <a:ext cx="966902" cy="707886"/>
          </a:xfrm>
          <a:prstGeom prst="rect">
            <a:avLst/>
          </a:prstGeom>
          <a:noFill/>
        </p:spPr>
        <p:txBody>
          <a:bodyPr wrap="square" rtlCol="0">
            <a:spAutoFit/>
          </a:bodyPr>
          <a:lstStyle/>
          <a:p>
            <a:r>
              <a:rPr lang="en-US" sz="2000" b="1" dirty="0"/>
              <a:t>Area</a:t>
            </a:r>
            <a:br>
              <a:rPr lang="en-US" sz="2000" b="1" dirty="0"/>
            </a:br>
            <a:r>
              <a:rPr lang="en-US" sz="2000" b="1" dirty="0"/>
              <a:t>RCS*</a:t>
            </a:r>
            <a:endParaRPr lang="en-US" b="1" dirty="0"/>
          </a:p>
        </p:txBody>
      </p:sp>
      <p:sp>
        <p:nvSpPr>
          <p:cNvPr id="79" name="TextBox 78">
            <a:extLst>
              <a:ext uri="{FF2B5EF4-FFF2-40B4-BE49-F238E27FC236}">
                <a16:creationId xmlns:a16="http://schemas.microsoft.com/office/drawing/2014/main" id="{3B8EFE84-43B9-43D3-9E56-FE9ED6D2EA6D}"/>
              </a:ext>
            </a:extLst>
          </p:cNvPr>
          <p:cNvSpPr txBox="1"/>
          <p:nvPr/>
        </p:nvSpPr>
        <p:spPr>
          <a:xfrm>
            <a:off x="1139414" y="2980343"/>
            <a:ext cx="899329" cy="707886"/>
          </a:xfrm>
          <a:prstGeom prst="rect">
            <a:avLst/>
          </a:prstGeom>
          <a:noFill/>
        </p:spPr>
        <p:txBody>
          <a:bodyPr wrap="square" rtlCol="0">
            <a:spAutoFit/>
          </a:bodyPr>
          <a:lstStyle/>
          <a:p>
            <a:r>
              <a:rPr lang="en-US" sz="2000" b="1" dirty="0" err="1"/>
              <a:t>AreaRCS</a:t>
            </a:r>
            <a:r>
              <a:rPr lang="en-US" sz="2000" b="1" dirty="0"/>
              <a:t>*</a:t>
            </a:r>
            <a:endParaRPr lang="en-US" b="1" dirty="0"/>
          </a:p>
        </p:txBody>
      </p:sp>
      <p:sp>
        <p:nvSpPr>
          <p:cNvPr id="35" name="TextBox 34">
            <a:extLst>
              <a:ext uri="{FF2B5EF4-FFF2-40B4-BE49-F238E27FC236}">
                <a16:creationId xmlns:a16="http://schemas.microsoft.com/office/drawing/2014/main" id="{5FE64D02-57BE-4220-917E-D15FC4BE2A74}"/>
              </a:ext>
            </a:extLst>
          </p:cNvPr>
          <p:cNvSpPr txBox="1"/>
          <p:nvPr/>
        </p:nvSpPr>
        <p:spPr>
          <a:xfrm flipH="1">
            <a:off x="505452" y="4409603"/>
            <a:ext cx="685800" cy="369332"/>
          </a:xfrm>
          <a:prstGeom prst="rect">
            <a:avLst/>
          </a:prstGeom>
          <a:noFill/>
        </p:spPr>
        <p:txBody>
          <a:bodyPr wrap="square" rtlCol="0">
            <a:spAutoFit/>
          </a:bodyPr>
          <a:lstStyle/>
          <a:p>
            <a:r>
              <a:rPr lang="en-US" b="1" dirty="0"/>
              <a:t>Pc</a:t>
            </a:r>
          </a:p>
        </p:txBody>
      </p:sp>
      <p:cxnSp>
        <p:nvCxnSpPr>
          <p:cNvPr id="53" name="Straight Connector 52">
            <a:extLst>
              <a:ext uri="{FF2B5EF4-FFF2-40B4-BE49-F238E27FC236}">
                <a16:creationId xmlns:a16="http://schemas.microsoft.com/office/drawing/2014/main" id="{8E05DD34-35C3-463F-A8FC-4A94070108CF}"/>
              </a:ext>
            </a:extLst>
          </p:cNvPr>
          <p:cNvCxnSpPr>
            <a:cxnSpLocks/>
          </p:cNvCxnSpPr>
          <p:nvPr/>
        </p:nvCxnSpPr>
        <p:spPr>
          <a:xfrm>
            <a:off x="981253" y="2817317"/>
            <a:ext cx="989945" cy="18514"/>
          </a:xfrm>
          <a:prstGeom prst="line">
            <a:avLst/>
          </a:prstGeom>
          <a:ln>
            <a:prstDash val="sysDot"/>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7AC4C1F6-F326-4D46-B87F-C5B09685CB81}"/>
              </a:ext>
            </a:extLst>
          </p:cNvPr>
          <p:cNvCxnSpPr>
            <a:cxnSpLocks/>
          </p:cNvCxnSpPr>
          <p:nvPr/>
        </p:nvCxnSpPr>
        <p:spPr>
          <a:xfrm flipH="1" flipV="1">
            <a:off x="8390071" y="2994526"/>
            <a:ext cx="24709" cy="1879145"/>
          </a:xfrm>
          <a:prstGeom prst="line">
            <a:avLst/>
          </a:prstGeom>
          <a:ln>
            <a:prstDash val="sysDot"/>
          </a:ln>
        </p:spPr>
        <p:style>
          <a:lnRef idx="1">
            <a:schemeClr val="accent1"/>
          </a:lnRef>
          <a:fillRef idx="0">
            <a:schemeClr val="accent1"/>
          </a:fillRef>
          <a:effectRef idx="0">
            <a:schemeClr val="accent1"/>
          </a:effectRef>
          <a:fontRef idx="minor">
            <a:schemeClr val="tx1"/>
          </a:fontRef>
        </p:style>
      </p:cxnSp>
      <p:sp>
        <p:nvSpPr>
          <p:cNvPr id="68" name="Right Triangle 67">
            <a:extLst>
              <a:ext uri="{FF2B5EF4-FFF2-40B4-BE49-F238E27FC236}">
                <a16:creationId xmlns:a16="http://schemas.microsoft.com/office/drawing/2014/main" id="{C8C46B50-6E8C-4D6F-B101-0F1E78D0133E}"/>
              </a:ext>
            </a:extLst>
          </p:cNvPr>
          <p:cNvSpPr/>
          <p:nvPr/>
        </p:nvSpPr>
        <p:spPr>
          <a:xfrm>
            <a:off x="8428666" y="3051205"/>
            <a:ext cx="432067" cy="1387307"/>
          </a:xfrm>
          <a:prstGeom prst="rtTriangle">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78" name="Straight Arrow Connector 77">
            <a:extLst>
              <a:ext uri="{FF2B5EF4-FFF2-40B4-BE49-F238E27FC236}">
                <a16:creationId xmlns:a16="http://schemas.microsoft.com/office/drawing/2014/main" id="{F6811BD9-1981-49A6-8F25-A440979F42E5}"/>
              </a:ext>
            </a:extLst>
          </p:cNvPr>
          <p:cNvCxnSpPr>
            <a:cxnSpLocks/>
          </p:cNvCxnSpPr>
          <p:nvPr/>
        </p:nvCxnSpPr>
        <p:spPr>
          <a:xfrm flipH="1">
            <a:off x="8234152" y="2843186"/>
            <a:ext cx="1417847" cy="624824"/>
          </a:xfrm>
          <a:prstGeom prst="straightConnector1">
            <a:avLst/>
          </a:prstGeom>
          <a:ln w="38100">
            <a:solidFill>
              <a:schemeClr val="accent2">
                <a:lumMod val="7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38" name="Right Triangle 37">
            <a:extLst>
              <a:ext uri="{FF2B5EF4-FFF2-40B4-BE49-F238E27FC236}">
                <a16:creationId xmlns:a16="http://schemas.microsoft.com/office/drawing/2014/main" id="{C1AABCFD-B13E-4A6A-84BC-61404BCD1690}"/>
              </a:ext>
            </a:extLst>
          </p:cNvPr>
          <p:cNvSpPr/>
          <p:nvPr/>
        </p:nvSpPr>
        <p:spPr>
          <a:xfrm>
            <a:off x="969127" y="1902838"/>
            <a:ext cx="1016208" cy="960322"/>
          </a:xfrm>
          <a:prstGeom prst="rtTriangle">
            <a:avLst/>
          </a:prstGeom>
          <a:solidFill>
            <a:srgbClr val="755B74">
              <a:alpha val="20000"/>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2400" b="1" dirty="0">
              <a:solidFill>
                <a:schemeClr val="tx1"/>
              </a:solidFill>
            </a:endParaRPr>
          </a:p>
        </p:txBody>
      </p:sp>
      <p:sp>
        <p:nvSpPr>
          <p:cNvPr id="40" name="TextBox 39">
            <a:extLst>
              <a:ext uri="{FF2B5EF4-FFF2-40B4-BE49-F238E27FC236}">
                <a16:creationId xmlns:a16="http://schemas.microsoft.com/office/drawing/2014/main" id="{7F1A0EC9-3F2F-4393-BC5B-90862983C963}"/>
              </a:ext>
            </a:extLst>
          </p:cNvPr>
          <p:cNvSpPr txBox="1"/>
          <p:nvPr/>
        </p:nvSpPr>
        <p:spPr>
          <a:xfrm>
            <a:off x="2808450" y="2369915"/>
            <a:ext cx="2450780" cy="1231106"/>
          </a:xfrm>
          <a:prstGeom prst="rect">
            <a:avLst/>
          </a:prstGeom>
          <a:solidFill>
            <a:srgbClr val="00CC00">
              <a:alpha val="10980"/>
            </a:srgbClr>
          </a:solidFill>
          <a:ln>
            <a:solidFill>
              <a:srgbClr val="99FF66"/>
            </a:solidFill>
          </a:ln>
        </p:spPr>
        <p:txBody>
          <a:bodyPr wrap="square" rtlCol="0">
            <a:spAutoFit/>
          </a:bodyPr>
          <a:lstStyle/>
          <a:p>
            <a:r>
              <a:rPr lang="en-US" b="1" dirty="0"/>
              <a:t>Residual </a:t>
            </a:r>
          </a:p>
          <a:p>
            <a:r>
              <a:rPr lang="en-US" b="1" dirty="0"/>
              <a:t>Consumer Surplus </a:t>
            </a:r>
            <a:br>
              <a:rPr lang="en-US" b="1" dirty="0"/>
            </a:br>
            <a:r>
              <a:rPr lang="en-US" b="1" dirty="0"/>
              <a:t>at </a:t>
            </a:r>
            <a:r>
              <a:rPr lang="en-US" sz="2000" b="1" dirty="0" err="1"/>
              <a:t>P</a:t>
            </a:r>
            <a:r>
              <a:rPr lang="en-US" b="1" dirty="0" err="1"/>
              <a:t>tying</a:t>
            </a:r>
            <a:r>
              <a:rPr lang="en-US" b="1" dirty="0"/>
              <a:t>) </a:t>
            </a:r>
            <a:r>
              <a:rPr lang="en-US" b="1" i="1" dirty="0"/>
              <a:t>(Both Green Areas)</a:t>
            </a:r>
          </a:p>
        </p:txBody>
      </p:sp>
      <p:cxnSp>
        <p:nvCxnSpPr>
          <p:cNvPr id="42" name="Straight Arrow Connector 41">
            <a:extLst>
              <a:ext uri="{FF2B5EF4-FFF2-40B4-BE49-F238E27FC236}">
                <a16:creationId xmlns:a16="http://schemas.microsoft.com/office/drawing/2014/main" id="{B717D3BF-DCD1-4D3E-BBD5-605346237614}"/>
              </a:ext>
            </a:extLst>
          </p:cNvPr>
          <p:cNvCxnSpPr>
            <a:cxnSpLocks/>
          </p:cNvCxnSpPr>
          <p:nvPr/>
        </p:nvCxnSpPr>
        <p:spPr>
          <a:xfrm flipH="1">
            <a:off x="1976665" y="3334286"/>
            <a:ext cx="737807" cy="220879"/>
          </a:xfrm>
          <a:prstGeom prst="straightConnector1">
            <a:avLst/>
          </a:prstGeom>
          <a:ln w="38100">
            <a:solidFill>
              <a:srgbClr val="00CC00"/>
            </a:solidFill>
            <a:tailEnd type="triangle"/>
          </a:ln>
        </p:spPr>
        <p:style>
          <a:lnRef idx="1">
            <a:schemeClr val="accent1"/>
          </a:lnRef>
          <a:fillRef idx="0">
            <a:schemeClr val="accent1"/>
          </a:fillRef>
          <a:effectRef idx="0">
            <a:schemeClr val="accent1"/>
          </a:effectRef>
          <a:fontRef idx="minor">
            <a:schemeClr val="tx1"/>
          </a:fontRef>
        </p:style>
      </p:cxnSp>
      <p:cxnSp>
        <p:nvCxnSpPr>
          <p:cNvPr id="43" name="Straight Arrow Connector 42">
            <a:extLst>
              <a:ext uri="{FF2B5EF4-FFF2-40B4-BE49-F238E27FC236}">
                <a16:creationId xmlns:a16="http://schemas.microsoft.com/office/drawing/2014/main" id="{CD2A0352-69AC-4F9D-B058-86C988F7F0CB}"/>
              </a:ext>
            </a:extLst>
          </p:cNvPr>
          <p:cNvCxnSpPr>
            <a:cxnSpLocks/>
          </p:cNvCxnSpPr>
          <p:nvPr/>
        </p:nvCxnSpPr>
        <p:spPr>
          <a:xfrm flipH="1" flipV="1">
            <a:off x="1566870" y="2599186"/>
            <a:ext cx="1111992" cy="226917"/>
          </a:xfrm>
          <a:prstGeom prst="straightConnector1">
            <a:avLst/>
          </a:prstGeom>
          <a:ln w="38100">
            <a:solidFill>
              <a:srgbClr val="755B74"/>
            </a:solidFill>
            <a:tailEnd type="triangle"/>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92A87512-1EE8-463E-BF5B-097120033993}"/>
              </a:ext>
            </a:extLst>
          </p:cNvPr>
          <p:cNvSpPr txBox="1"/>
          <p:nvPr/>
        </p:nvSpPr>
        <p:spPr>
          <a:xfrm>
            <a:off x="6613732" y="65814"/>
            <a:ext cx="4657567" cy="1323439"/>
          </a:xfrm>
          <a:prstGeom prst="rect">
            <a:avLst/>
          </a:prstGeom>
          <a:solidFill>
            <a:srgbClr val="FFFF00"/>
          </a:solidFill>
          <a:ln w="38100">
            <a:solidFill>
              <a:srgbClr val="0070C0"/>
            </a:solidFill>
          </a:ln>
        </p:spPr>
        <p:txBody>
          <a:bodyPr wrap="square" rtlCol="0">
            <a:spAutoFit/>
          </a:bodyPr>
          <a:lstStyle/>
          <a:p>
            <a:r>
              <a:rPr lang="en-US" sz="2000" b="1" dirty="0">
                <a:solidFill>
                  <a:srgbClr val="0070C0"/>
                </a:solidFill>
              </a:rPr>
              <a:t>Econ. Premise: Suppose that quantity demanded of the tied product is correlated with (i.e., meters) consumer surplus obtained from the tied product</a:t>
            </a:r>
            <a:endParaRPr lang="en-US" sz="2000" b="1" i="1" dirty="0">
              <a:solidFill>
                <a:srgbClr val="0070C0"/>
              </a:solidFill>
            </a:endParaRPr>
          </a:p>
        </p:txBody>
      </p:sp>
    </p:spTree>
    <p:extLst>
      <p:ext uri="{BB962C8B-B14F-4D97-AF65-F5344CB8AC3E}">
        <p14:creationId xmlns:p14="http://schemas.microsoft.com/office/powerpoint/2010/main" val="1059990538"/>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8557A-9F50-47AA-902B-4CFE9B031FEF}"/>
              </a:ext>
            </a:extLst>
          </p:cNvPr>
          <p:cNvSpPr>
            <a:spLocks noGrp="1"/>
          </p:cNvSpPr>
          <p:nvPr>
            <p:ph type="title"/>
          </p:nvPr>
        </p:nvSpPr>
        <p:spPr>
          <a:xfrm>
            <a:off x="611957" y="-49740"/>
            <a:ext cx="10515600" cy="1325563"/>
          </a:xfrm>
        </p:spPr>
        <p:txBody>
          <a:bodyPr>
            <a:normAutofit/>
          </a:bodyPr>
          <a:lstStyle/>
          <a:p>
            <a:r>
              <a:rPr lang="en-US" sz="2800" dirty="0">
                <a:latin typeface="Times New Roman" panose="02020603050405020304" pitchFamily="18" charset="0"/>
                <a:cs typeface="Times New Roman" panose="02020603050405020304" pitchFamily="18" charset="0"/>
              </a:rPr>
              <a:t>Amazon Prime as Metering with a “Two-Part Tariff”</a:t>
            </a:r>
          </a:p>
        </p:txBody>
      </p:sp>
      <p:sp>
        <p:nvSpPr>
          <p:cNvPr id="3" name="Content Placeholder 2">
            <a:extLst>
              <a:ext uri="{FF2B5EF4-FFF2-40B4-BE49-F238E27FC236}">
                <a16:creationId xmlns:a16="http://schemas.microsoft.com/office/drawing/2014/main" id="{71D96598-0121-43F6-996E-FBD6798F2D57}"/>
              </a:ext>
            </a:extLst>
          </p:cNvPr>
          <p:cNvSpPr>
            <a:spLocks noGrp="1"/>
          </p:cNvSpPr>
          <p:nvPr>
            <p:ph idx="1"/>
          </p:nvPr>
        </p:nvSpPr>
        <p:spPr>
          <a:xfrm>
            <a:off x="838200" y="1514475"/>
            <a:ext cx="8183252" cy="5048250"/>
          </a:xfrm>
        </p:spPr>
        <p:txBody>
          <a:bodyPr>
            <a:normAutofit lnSpcReduction="10000"/>
          </a:bodyPr>
          <a:lstStyle/>
          <a:p>
            <a:r>
              <a:rPr lang="en-US" dirty="0">
                <a:latin typeface="Times New Roman" panose="02020603050405020304" pitchFamily="18" charset="0"/>
                <a:cs typeface="Times New Roman" panose="02020603050405020304" pitchFamily="18" charset="0"/>
              </a:rPr>
              <a:t>More complex fact situation</a:t>
            </a:r>
            <a:endParaRPr lang="en-US" i="1" dirty="0">
              <a:latin typeface="Times New Roman" panose="02020603050405020304" pitchFamily="18" charset="0"/>
              <a:cs typeface="Times New Roman" panose="02020603050405020304" pitchFamily="18" charset="0"/>
            </a:endParaRPr>
          </a:p>
          <a:p>
            <a:r>
              <a:rPr lang="en-US" dirty="0">
                <a:latin typeface="Times New Roman" panose="02020603050405020304" pitchFamily="18" charset="0"/>
                <a:cs typeface="Times New Roman" panose="02020603050405020304" pitchFamily="18" charset="0"/>
              </a:rPr>
              <a:t>Amazon Prime uses a “two-part tariff”</a:t>
            </a:r>
          </a:p>
          <a:p>
            <a:pPr lvl="1"/>
            <a:r>
              <a:rPr lang="en-US" dirty="0">
                <a:latin typeface="Times New Roman" panose="02020603050405020304" pitchFamily="18" charset="0"/>
                <a:cs typeface="Times New Roman" panose="02020603050405020304" pitchFamily="18" charset="0"/>
              </a:rPr>
              <a:t>Part 1: Lump sum annual membership fee </a:t>
            </a:r>
          </a:p>
          <a:p>
            <a:pPr lvl="1"/>
            <a:r>
              <a:rPr lang="en-US" dirty="0">
                <a:latin typeface="Times New Roman" panose="02020603050405020304" pitchFamily="18" charset="0"/>
                <a:cs typeface="Times New Roman" panose="02020603050405020304" pitchFamily="18" charset="0"/>
              </a:rPr>
              <a:t>Part 2: Per-unit (“marginal”) prices on purchases </a:t>
            </a:r>
          </a:p>
          <a:p>
            <a:r>
              <a:rPr lang="en-US" dirty="0">
                <a:latin typeface="Times New Roman" panose="02020603050405020304" pitchFamily="18" charset="0"/>
                <a:cs typeface="Times New Roman" panose="02020603050405020304" pitchFamily="18" charset="0"/>
              </a:rPr>
              <a:t>Benefits of two-part pricing</a:t>
            </a:r>
          </a:p>
          <a:p>
            <a:pPr lvl="1"/>
            <a:r>
              <a:rPr lang="en-US" dirty="0">
                <a:latin typeface="Times New Roman" panose="02020603050405020304" pitchFamily="18" charset="0"/>
                <a:cs typeface="Times New Roman" panose="02020603050405020304" pitchFamily="18" charset="0"/>
              </a:rPr>
              <a:t>Lower per-unit (marginal) prices encourage more purchases.  </a:t>
            </a:r>
          </a:p>
          <a:p>
            <a:pPr lvl="1"/>
            <a:r>
              <a:rPr lang="en-US" dirty="0">
                <a:latin typeface="Times New Roman" panose="02020603050405020304" pitchFamily="18" charset="0"/>
                <a:cs typeface="Times New Roman" panose="02020603050405020304" pitchFamily="18" charset="0"/>
              </a:rPr>
              <a:t>Lump sum payment allows partial extraction of consumer surplus</a:t>
            </a:r>
          </a:p>
          <a:p>
            <a:r>
              <a:rPr lang="en-US" dirty="0">
                <a:latin typeface="Times New Roman" panose="02020603050405020304" pitchFamily="18" charset="0"/>
                <a:cs typeface="Times New Roman" panose="02020603050405020304" pitchFamily="18" charset="0"/>
              </a:rPr>
              <a:t>But the simple lump sum payment means that high volume users’ surplus likely not all extracted</a:t>
            </a:r>
          </a:p>
          <a:p>
            <a:pPr lvl="1"/>
            <a:r>
              <a:rPr lang="en-US" dirty="0">
                <a:latin typeface="Times New Roman" panose="02020603050405020304" pitchFamily="18" charset="0"/>
                <a:cs typeface="Times New Roman" panose="02020603050405020304" pitchFamily="18" charset="0"/>
              </a:rPr>
              <a:t>Expect future changes (e.g., Super-Prime) that provide more services for a high annual fee.</a:t>
            </a:r>
          </a:p>
        </p:txBody>
      </p:sp>
      <p:sp>
        <p:nvSpPr>
          <p:cNvPr id="4" name="TextBox 3">
            <a:extLst>
              <a:ext uri="{FF2B5EF4-FFF2-40B4-BE49-F238E27FC236}">
                <a16:creationId xmlns:a16="http://schemas.microsoft.com/office/drawing/2014/main" id="{92007C8E-E7E9-414A-8A01-B9D05E58A808}"/>
              </a:ext>
            </a:extLst>
          </p:cNvPr>
          <p:cNvSpPr txBox="1"/>
          <p:nvPr/>
        </p:nvSpPr>
        <p:spPr>
          <a:xfrm>
            <a:off x="8384357" y="3072629"/>
            <a:ext cx="2743200" cy="1015663"/>
          </a:xfrm>
          <a:prstGeom prst="rect">
            <a:avLst/>
          </a:prstGeom>
          <a:noFill/>
          <a:ln w="38100">
            <a:solidFill>
              <a:srgbClr val="0070C0"/>
            </a:solidFill>
          </a:ln>
        </p:spPr>
        <p:txBody>
          <a:bodyPr wrap="square" rtlCol="0">
            <a:spAutoFit/>
          </a:bodyPr>
          <a:lstStyle/>
          <a:p>
            <a:r>
              <a:rPr lang="en-US" sz="2000" b="1" dirty="0">
                <a:solidFill>
                  <a:srgbClr val="0070C0"/>
                </a:solidFill>
              </a:rPr>
              <a:t>Amazon also wants higher usage to harvest more data</a:t>
            </a:r>
          </a:p>
        </p:txBody>
      </p:sp>
      <p:sp>
        <p:nvSpPr>
          <p:cNvPr id="6" name="TextBox 5">
            <a:extLst>
              <a:ext uri="{FF2B5EF4-FFF2-40B4-BE49-F238E27FC236}">
                <a16:creationId xmlns:a16="http://schemas.microsoft.com/office/drawing/2014/main" id="{EA81813B-A122-41FC-83C0-0913C86AA58B}"/>
              </a:ext>
            </a:extLst>
          </p:cNvPr>
          <p:cNvSpPr txBox="1"/>
          <p:nvPr/>
        </p:nvSpPr>
        <p:spPr>
          <a:xfrm>
            <a:off x="7577354" y="1865585"/>
            <a:ext cx="3185896" cy="707886"/>
          </a:xfrm>
          <a:prstGeom prst="rect">
            <a:avLst/>
          </a:prstGeom>
          <a:noFill/>
          <a:ln w="38100">
            <a:solidFill>
              <a:srgbClr val="0070C0"/>
            </a:solidFill>
          </a:ln>
        </p:spPr>
        <p:txBody>
          <a:bodyPr wrap="square" rtlCol="0">
            <a:spAutoFit/>
          </a:bodyPr>
          <a:lstStyle/>
          <a:p>
            <a:r>
              <a:rPr lang="en-US" sz="2000" b="1" dirty="0">
                <a:solidFill>
                  <a:srgbClr val="0070C0"/>
                </a:solidFill>
              </a:rPr>
              <a:t>But Amazon unit price exceeds marginal cost</a:t>
            </a:r>
          </a:p>
        </p:txBody>
      </p:sp>
      <p:cxnSp>
        <p:nvCxnSpPr>
          <p:cNvPr id="7" name="Straight Arrow Connector 6">
            <a:extLst>
              <a:ext uri="{FF2B5EF4-FFF2-40B4-BE49-F238E27FC236}">
                <a16:creationId xmlns:a16="http://schemas.microsoft.com/office/drawing/2014/main" id="{88660701-25A2-46EA-A5E5-545BC643D8C3}"/>
              </a:ext>
            </a:extLst>
          </p:cNvPr>
          <p:cNvCxnSpPr>
            <a:cxnSpLocks/>
          </p:cNvCxnSpPr>
          <p:nvPr/>
        </p:nvCxnSpPr>
        <p:spPr>
          <a:xfrm flipH="1">
            <a:off x="6825023" y="2292617"/>
            <a:ext cx="592751" cy="25044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0" name="Slide Number Placeholder 9">
            <a:extLst>
              <a:ext uri="{FF2B5EF4-FFF2-40B4-BE49-F238E27FC236}">
                <a16:creationId xmlns:a16="http://schemas.microsoft.com/office/drawing/2014/main" id="{484020B3-C5B9-45A6-AB38-8F808BEC08FB}"/>
              </a:ext>
            </a:extLst>
          </p:cNvPr>
          <p:cNvSpPr>
            <a:spLocks noGrp="1"/>
          </p:cNvSpPr>
          <p:nvPr>
            <p:ph type="sldNum" sz="quarter" idx="12"/>
          </p:nvPr>
        </p:nvSpPr>
        <p:spPr/>
        <p:txBody>
          <a:bodyPr/>
          <a:lstStyle/>
          <a:p>
            <a:fld id="{87C73BCF-10A9-4C98-820C-00886F1B0A2E}" type="slidenum">
              <a:rPr lang="en-US" smtClean="0"/>
              <a:t>48</a:t>
            </a:fld>
            <a:endParaRPr lang="en-US" dirty="0"/>
          </a:p>
        </p:txBody>
      </p:sp>
    </p:spTree>
    <p:extLst>
      <p:ext uri="{BB962C8B-B14F-4D97-AF65-F5344CB8AC3E}">
        <p14:creationId xmlns:p14="http://schemas.microsoft.com/office/powerpoint/2010/main" val="457728421"/>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FFCC8A2-6603-4D71-AD94-191F1608F728}"/>
              </a:ext>
            </a:extLst>
          </p:cNvPr>
          <p:cNvSpPr>
            <a:spLocks noGrp="1"/>
          </p:cNvSpPr>
          <p:nvPr>
            <p:ph type="title"/>
          </p:nvPr>
        </p:nvSpPr>
        <p:spPr>
          <a:xfrm>
            <a:off x="414779" y="327417"/>
            <a:ext cx="11340446" cy="1325563"/>
          </a:xfrm>
        </p:spPr>
        <p:txBody>
          <a:bodyPr>
            <a:normAutofit/>
          </a:bodyPr>
          <a:lstStyle/>
          <a:p>
            <a:r>
              <a:rPr lang="en-US" sz="2800" dirty="0">
                <a:latin typeface="Times New Roman" panose="02020603050405020304" pitchFamily="18" charset="0"/>
                <a:cs typeface="Times New Roman" panose="02020603050405020304" pitchFamily="18" charset="0"/>
              </a:rPr>
              <a:t>But Metering as Price Discrimination Also Can Benefit Consumers </a:t>
            </a:r>
          </a:p>
        </p:txBody>
      </p:sp>
      <p:sp>
        <p:nvSpPr>
          <p:cNvPr id="3" name="Content Placeholder 2">
            <a:extLst>
              <a:ext uri="{FF2B5EF4-FFF2-40B4-BE49-F238E27FC236}">
                <a16:creationId xmlns:a16="http://schemas.microsoft.com/office/drawing/2014/main" id="{3608E900-A5CA-47A8-AEB5-8FD90782A198}"/>
              </a:ext>
            </a:extLst>
          </p:cNvPr>
          <p:cNvSpPr>
            <a:spLocks noGrp="1"/>
          </p:cNvSpPr>
          <p:nvPr>
            <p:ph idx="1"/>
          </p:nvPr>
        </p:nvSpPr>
        <p:spPr>
          <a:xfrm>
            <a:off x="681872" y="1575594"/>
            <a:ext cx="7928728" cy="4895850"/>
          </a:xfrm>
        </p:spPr>
        <p:txBody>
          <a:bodyPr>
            <a:normAutofit fontScale="92500"/>
          </a:bodyPr>
          <a:lstStyle/>
          <a:p>
            <a:r>
              <a:rPr lang="en-US" sz="2400" dirty="0">
                <a:solidFill>
                  <a:srgbClr val="C00000"/>
                </a:solidFill>
                <a:latin typeface="Times New Roman" panose="02020603050405020304" pitchFamily="18" charset="0"/>
                <a:cs typeface="Times New Roman" panose="02020603050405020304" pitchFamily="18" charset="0"/>
              </a:rPr>
              <a:t>Metering as beneficial “risk sharing” </a:t>
            </a:r>
          </a:p>
          <a:p>
            <a:pPr lvl="1"/>
            <a:r>
              <a:rPr lang="en-US" sz="2000" u="sng" dirty="0">
                <a:latin typeface="Times New Roman" panose="02020603050405020304" pitchFamily="18" charset="0"/>
                <a:cs typeface="Times New Roman" panose="02020603050405020304" pitchFamily="18" charset="0"/>
              </a:rPr>
              <a:t>Fast-Food Franchise Example</a:t>
            </a:r>
            <a:r>
              <a:rPr lang="en-US" sz="2000" dirty="0">
                <a:latin typeface="Times New Roman" panose="02020603050405020304" pitchFamily="18" charset="0"/>
                <a:cs typeface="Times New Roman" panose="02020603050405020304" pitchFamily="18" charset="0"/>
              </a:rPr>
              <a:t>: Suppose that new franchisee does not know if it will sell lots of chicken or just a little at its new location </a:t>
            </a:r>
          </a:p>
          <a:p>
            <a:pPr lvl="1"/>
            <a:r>
              <a:rPr lang="en-US" sz="2000" dirty="0">
                <a:latin typeface="Times New Roman" panose="02020603050405020304" pitchFamily="18" charset="0"/>
                <a:cs typeface="Times New Roman" panose="02020603050405020304" pitchFamily="18" charset="0"/>
              </a:rPr>
              <a:t>If franchisor just sets a lump sum franchise fee, then franchisee will bear </a:t>
            </a:r>
            <a:br>
              <a:rPr lang="en-US" sz="2000" dirty="0">
                <a:latin typeface="Times New Roman" panose="02020603050405020304" pitchFamily="18" charset="0"/>
                <a:cs typeface="Times New Roman" panose="02020603050405020304" pitchFamily="18" charset="0"/>
              </a:rPr>
            </a:br>
            <a:r>
              <a:rPr lang="en-US" sz="2000" dirty="0">
                <a:latin typeface="Times New Roman" panose="02020603050405020304" pitchFamily="18" charset="0"/>
                <a:cs typeface="Times New Roman" panose="02020603050405020304" pitchFamily="18" charset="0"/>
              </a:rPr>
              <a:t>all the risk of higher/lower sales </a:t>
            </a:r>
            <a:r>
              <a:rPr lang="en-US" sz="2000" i="1" dirty="0">
                <a:latin typeface="Times New Roman" panose="02020603050405020304" pitchFamily="18" charset="0"/>
                <a:cs typeface="Times New Roman" panose="02020603050405020304" pitchFamily="18" charset="0"/>
              </a:rPr>
              <a:t>(upside and downside risk)</a:t>
            </a:r>
          </a:p>
          <a:p>
            <a:pPr lvl="1"/>
            <a:r>
              <a:rPr lang="en-US" sz="2000" dirty="0">
                <a:latin typeface="Times New Roman" panose="02020603050405020304" pitchFamily="18" charset="0"/>
                <a:cs typeface="Times New Roman" panose="02020603050405020304" pitchFamily="18" charset="0"/>
              </a:rPr>
              <a:t>But, if franchisor sets a lower (or zero) franchise fee and earns a profit by </a:t>
            </a:r>
            <a:r>
              <a:rPr lang="en-US" sz="2000" dirty="0">
                <a:solidFill>
                  <a:srgbClr val="C00000"/>
                </a:solidFill>
                <a:latin typeface="Times New Roman" panose="02020603050405020304" pitchFamily="18" charset="0"/>
                <a:cs typeface="Times New Roman" panose="02020603050405020304" pitchFamily="18" charset="0"/>
              </a:rPr>
              <a:t>selling the frozen chicken at a price above cost</a:t>
            </a:r>
            <a:r>
              <a:rPr lang="en-US" sz="2000" dirty="0">
                <a:latin typeface="Times New Roman" panose="02020603050405020304" pitchFamily="18" charset="0"/>
                <a:cs typeface="Times New Roman" panose="02020603050405020304" pitchFamily="18" charset="0"/>
              </a:rPr>
              <a:t>, then it will be </a:t>
            </a:r>
            <a:br>
              <a:rPr lang="en-US" sz="2000" dirty="0">
                <a:latin typeface="Times New Roman" panose="02020603050405020304" pitchFamily="18" charset="0"/>
                <a:cs typeface="Times New Roman" panose="02020603050405020304" pitchFamily="18" charset="0"/>
              </a:rPr>
            </a:br>
            <a:r>
              <a:rPr lang="en-US" sz="2000" dirty="0">
                <a:latin typeface="Times New Roman" panose="02020603050405020304" pitchFamily="18" charset="0"/>
                <a:cs typeface="Times New Roman" panose="02020603050405020304" pitchFamily="18" charset="0"/>
              </a:rPr>
              <a:t>sharing the risk with the franchisee</a:t>
            </a:r>
          </a:p>
          <a:p>
            <a:r>
              <a:rPr lang="en-US" sz="2400" i="1" dirty="0">
                <a:solidFill>
                  <a:srgbClr val="C00000"/>
                </a:solidFill>
                <a:latin typeface="Times New Roman" panose="02020603050405020304" pitchFamily="18" charset="0"/>
                <a:cs typeface="Times New Roman" panose="02020603050405020304" pitchFamily="18" charset="0"/>
              </a:rPr>
              <a:t>Or, as discussed before, </a:t>
            </a:r>
            <a:r>
              <a:rPr lang="en-US" sz="2400" dirty="0">
                <a:solidFill>
                  <a:srgbClr val="C00000"/>
                </a:solidFill>
                <a:latin typeface="Times New Roman" panose="02020603050405020304" pitchFamily="18" charset="0"/>
                <a:cs typeface="Times New Roman" panose="02020603050405020304" pitchFamily="18" charset="0"/>
              </a:rPr>
              <a:t>metering can benefit some consumers while harming others</a:t>
            </a:r>
          </a:p>
          <a:p>
            <a:pPr lvl="1"/>
            <a:r>
              <a:rPr lang="en-US" sz="2000" dirty="0">
                <a:latin typeface="Times New Roman" panose="02020603050405020304" pitchFamily="18" charset="0"/>
                <a:cs typeface="Times New Roman" panose="02020603050405020304" pitchFamily="18" charset="0"/>
              </a:rPr>
              <a:t>Printer company can meter to discriminate against high volume users </a:t>
            </a:r>
          </a:p>
          <a:p>
            <a:pPr lvl="2"/>
            <a:r>
              <a:rPr lang="en-US" sz="1800" dirty="0">
                <a:latin typeface="Times New Roman" panose="02020603050405020304" pitchFamily="18" charset="0"/>
                <a:cs typeface="Times New Roman" panose="02020603050405020304" pitchFamily="18" charset="0"/>
              </a:rPr>
              <a:t>Low printer price (maybe below cost)</a:t>
            </a:r>
          </a:p>
          <a:p>
            <a:pPr lvl="2"/>
            <a:r>
              <a:rPr lang="en-US" sz="1800" dirty="0">
                <a:latin typeface="Times New Roman" panose="02020603050405020304" pitchFamily="18" charset="0"/>
                <a:cs typeface="Times New Roman" panose="02020603050405020304" pitchFamily="18" charset="0"/>
              </a:rPr>
              <a:t>High price of ink </a:t>
            </a:r>
          </a:p>
          <a:p>
            <a:pPr lvl="1"/>
            <a:r>
              <a:rPr lang="en-US" sz="2000" dirty="0">
                <a:latin typeface="Times New Roman" panose="02020603050405020304" pitchFamily="18" charset="0"/>
                <a:cs typeface="Times New Roman" panose="02020603050405020304" pitchFamily="18" charset="0"/>
              </a:rPr>
              <a:t>Then, low volume users end up paying a lower total price than if printer priced at cost and ink price reduced </a:t>
            </a:r>
          </a:p>
          <a:p>
            <a:pPr lvl="1"/>
            <a:endParaRPr lang="en-US" sz="2000" dirty="0">
              <a:latin typeface="Times New Roman" panose="02020603050405020304" pitchFamily="18" charset="0"/>
              <a:cs typeface="Times New Roman" panose="02020603050405020304" pitchFamily="18" charset="0"/>
            </a:endParaRPr>
          </a:p>
        </p:txBody>
      </p:sp>
      <p:sp>
        <p:nvSpPr>
          <p:cNvPr id="5" name="Slide Number Placeholder 4">
            <a:extLst>
              <a:ext uri="{FF2B5EF4-FFF2-40B4-BE49-F238E27FC236}">
                <a16:creationId xmlns:a16="http://schemas.microsoft.com/office/drawing/2014/main" id="{984C73CD-E4E1-4D98-8F2C-0A59D615DA9E}"/>
              </a:ext>
            </a:extLst>
          </p:cNvPr>
          <p:cNvSpPr>
            <a:spLocks noGrp="1"/>
          </p:cNvSpPr>
          <p:nvPr>
            <p:ph type="sldNum" sz="quarter" idx="12"/>
          </p:nvPr>
        </p:nvSpPr>
        <p:spPr/>
        <p:txBody>
          <a:bodyPr/>
          <a:lstStyle/>
          <a:p>
            <a:fld id="{87C73BCF-10A9-4C98-820C-00886F1B0A2E}" type="slidenum">
              <a:rPr lang="en-US" smtClean="0"/>
              <a:t>49</a:t>
            </a:fld>
            <a:endParaRPr lang="en-US"/>
          </a:p>
        </p:txBody>
      </p:sp>
      <p:sp>
        <p:nvSpPr>
          <p:cNvPr id="6" name="TextBox 5">
            <a:extLst>
              <a:ext uri="{FF2B5EF4-FFF2-40B4-BE49-F238E27FC236}">
                <a16:creationId xmlns:a16="http://schemas.microsoft.com/office/drawing/2014/main" id="{411A7EC2-3BDE-4284-B435-80410972345E}"/>
              </a:ext>
            </a:extLst>
          </p:cNvPr>
          <p:cNvSpPr txBox="1"/>
          <p:nvPr/>
        </p:nvSpPr>
        <p:spPr>
          <a:xfrm>
            <a:off x="9066789" y="2973967"/>
            <a:ext cx="2584741" cy="1631216"/>
          </a:xfrm>
          <a:prstGeom prst="rect">
            <a:avLst/>
          </a:prstGeom>
          <a:solidFill>
            <a:srgbClr val="FFFF00"/>
          </a:solidFill>
          <a:ln w="38100">
            <a:solidFill>
              <a:srgbClr val="0070C0"/>
            </a:solidFill>
          </a:ln>
        </p:spPr>
        <p:txBody>
          <a:bodyPr wrap="square" rtlCol="0">
            <a:spAutoFit/>
          </a:bodyPr>
          <a:lstStyle/>
          <a:p>
            <a:r>
              <a:rPr lang="en-US" sz="2000" b="1" dirty="0">
                <a:solidFill>
                  <a:srgbClr val="0070C0"/>
                </a:solidFill>
              </a:rPr>
              <a:t>In the </a:t>
            </a:r>
            <a:r>
              <a:rPr lang="en-US" sz="2000" b="1" i="1" dirty="0">
                <a:solidFill>
                  <a:srgbClr val="0070C0"/>
                </a:solidFill>
              </a:rPr>
              <a:t>Chicken Delight </a:t>
            </a:r>
            <a:r>
              <a:rPr lang="en-US" sz="2000" b="1" dirty="0">
                <a:solidFill>
                  <a:srgbClr val="0070C0"/>
                </a:solidFill>
              </a:rPr>
              <a:t>case, the franchisor tied the purchase of </a:t>
            </a:r>
            <a:r>
              <a:rPr lang="en-US" sz="2000" b="1" u="sng" dirty="0">
                <a:solidFill>
                  <a:srgbClr val="0070C0"/>
                </a:solidFill>
              </a:rPr>
              <a:t>Napkins</a:t>
            </a:r>
            <a:r>
              <a:rPr lang="en-US" sz="2000" b="1" dirty="0">
                <a:solidFill>
                  <a:srgbClr val="0070C0"/>
                </a:solidFill>
              </a:rPr>
              <a:t>, not Chicken</a:t>
            </a:r>
          </a:p>
        </p:txBody>
      </p:sp>
      <p:cxnSp>
        <p:nvCxnSpPr>
          <p:cNvPr id="7" name="Straight Arrow Connector 6">
            <a:extLst>
              <a:ext uri="{FF2B5EF4-FFF2-40B4-BE49-F238E27FC236}">
                <a16:creationId xmlns:a16="http://schemas.microsoft.com/office/drawing/2014/main" id="{D80D9595-8987-4111-88E3-B231F771CF7B}"/>
              </a:ext>
            </a:extLst>
          </p:cNvPr>
          <p:cNvCxnSpPr>
            <a:cxnSpLocks/>
          </p:cNvCxnSpPr>
          <p:nvPr/>
        </p:nvCxnSpPr>
        <p:spPr>
          <a:xfrm flipH="1" flipV="1">
            <a:off x="8017850" y="3647936"/>
            <a:ext cx="859843" cy="14163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717381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B54C0A5-9305-4051-8614-DDE87637F9F2}"/>
              </a:ext>
            </a:extLst>
          </p:cNvPr>
          <p:cNvSpPr>
            <a:spLocks noGrp="1"/>
          </p:cNvSpPr>
          <p:nvPr>
            <p:ph type="title"/>
          </p:nvPr>
        </p:nvSpPr>
        <p:spPr/>
        <p:txBody>
          <a:bodyPr/>
          <a:lstStyle/>
          <a:p>
            <a:r>
              <a:rPr lang="en-US" dirty="0">
                <a:latin typeface="Times New Roman" panose="02020603050405020304" pitchFamily="18" charset="0"/>
                <a:cs typeface="Times New Roman" panose="02020603050405020304" pitchFamily="18" charset="0"/>
              </a:rPr>
              <a:t>The “Traditional” Approach: </a:t>
            </a:r>
            <a:r>
              <a:rPr lang="en-US" i="1" dirty="0">
                <a:latin typeface="Times New Roman" panose="02020603050405020304" pitchFamily="18" charset="0"/>
                <a:cs typeface="Times New Roman" panose="02020603050405020304" pitchFamily="18" charset="0"/>
              </a:rPr>
              <a:t>Tying is Per Se Illegal</a:t>
            </a:r>
          </a:p>
        </p:txBody>
      </p:sp>
      <p:sp>
        <p:nvSpPr>
          <p:cNvPr id="3" name="Content Placeholder 2">
            <a:extLst>
              <a:ext uri="{FF2B5EF4-FFF2-40B4-BE49-F238E27FC236}">
                <a16:creationId xmlns:a16="http://schemas.microsoft.com/office/drawing/2014/main" id="{1AC2C210-588B-43A7-8EB3-3B5D877CD2F5}"/>
              </a:ext>
            </a:extLst>
          </p:cNvPr>
          <p:cNvSpPr>
            <a:spLocks noGrp="1"/>
          </p:cNvSpPr>
          <p:nvPr>
            <p:ph idx="1"/>
          </p:nvPr>
        </p:nvSpPr>
        <p:spPr/>
        <p:txBody>
          <a:bodyPr>
            <a:normAutofit fontScale="92500" lnSpcReduction="10000"/>
          </a:bodyPr>
          <a:lstStyle/>
          <a:p>
            <a:r>
              <a:rPr lang="en-US" dirty="0">
                <a:latin typeface="Times New Roman" panose="02020603050405020304" pitchFamily="18" charset="0"/>
                <a:cs typeface="Times New Roman" panose="02020603050405020304" pitchFamily="18" charset="0"/>
              </a:rPr>
              <a:t>Historical Examples (pp. 990-94)</a:t>
            </a:r>
          </a:p>
          <a:p>
            <a:pPr lvl="1"/>
            <a:r>
              <a:rPr lang="en-US" dirty="0">
                <a:latin typeface="Times New Roman" panose="02020603050405020304" pitchFamily="18" charset="0"/>
                <a:cs typeface="Times New Roman" panose="02020603050405020304" pitchFamily="18" charset="0"/>
              </a:rPr>
              <a:t>IBM: Card sorting machines and punch cards containing the data to sort</a:t>
            </a:r>
          </a:p>
          <a:p>
            <a:pPr lvl="1"/>
            <a:r>
              <a:rPr lang="en-US" dirty="0">
                <a:latin typeface="Times New Roman" panose="02020603050405020304" pitchFamily="18" charset="0"/>
                <a:cs typeface="Times New Roman" panose="02020603050405020304" pitchFamily="18" charset="0"/>
              </a:rPr>
              <a:t>International Salt: Canning machines and salt used in canning process</a:t>
            </a:r>
          </a:p>
          <a:p>
            <a:pPr lvl="1"/>
            <a:r>
              <a:rPr lang="en-US" dirty="0">
                <a:latin typeface="Times New Roman" panose="02020603050405020304" pitchFamily="18" charset="0"/>
                <a:cs typeface="Times New Roman" panose="02020603050405020304" pitchFamily="18" charset="0"/>
              </a:rPr>
              <a:t>Movie Studios: License groups of films together on all-or-nothing basis</a:t>
            </a:r>
          </a:p>
          <a:p>
            <a:r>
              <a:rPr lang="en-US" dirty="0">
                <a:latin typeface="Times New Roman" panose="02020603050405020304" pitchFamily="18" charset="0"/>
                <a:cs typeface="Times New Roman" panose="02020603050405020304" pitchFamily="18" charset="0"/>
              </a:rPr>
              <a:t>Competitive Effects Concerns </a:t>
            </a:r>
          </a:p>
          <a:p>
            <a:pPr lvl="1"/>
            <a:r>
              <a:rPr lang="en-US" dirty="0">
                <a:latin typeface="Times New Roman" panose="02020603050405020304" pitchFamily="18" charset="0"/>
                <a:cs typeface="Times New Roman" panose="02020603050405020304" pitchFamily="18" charset="0"/>
              </a:rPr>
              <a:t>Generic elimination of choice </a:t>
            </a:r>
          </a:p>
          <a:p>
            <a:pPr lvl="1"/>
            <a:r>
              <a:rPr lang="en-US" i="1" dirty="0">
                <a:solidFill>
                  <a:srgbClr val="C00000"/>
                </a:solidFill>
                <a:latin typeface="Times New Roman" panose="02020603050405020304" pitchFamily="18" charset="0"/>
                <a:cs typeface="Times New Roman" panose="02020603050405020304" pitchFamily="18" charset="0"/>
              </a:rPr>
              <a:t>“Leverage:” </a:t>
            </a:r>
            <a:r>
              <a:rPr lang="en-US" dirty="0">
                <a:solidFill>
                  <a:srgbClr val="C00000"/>
                </a:solidFill>
                <a:latin typeface="Times New Roman" panose="02020603050405020304" pitchFamily="18" charset="0"/>
                <a:cs typeface="Times New Roman" panose="02020603050405020304" pitchFamily="18" charset="0"/>
              </a:rPr>
              <a:t>Using monopoly in tying product to gain </a:t>
            </a:r>
            <a:br>
              <a:rPr lang="en-US" dirty="0">
                <a:solidFill>
                  <a:srgbClr val="C00000"/>
                </a:solidFill>
                <a:latin typeface="Times New Roman" panose="02020603050405020304" pitchFamily="18" charset="0"/>
                <a:cs typeface="Times New Roman" panose="02020603050405020304" pitchFamily="18" charset="0"/>
              </a:rPr>
            </a:br>
            <a:r>
              <a:rPr lang="en-US" dirty="0">
                <a:solidFill>
                  <a:srgbClr val="C00000"/>
                </a:solidFill>
                <a:latin typeface="Times New Roman" panose="02020603050405020304" pitchFamily="18" charset="0"/>
                <a:cs typeface="Times New Roman" panose="02020603050405020304" pitchFamily="18" charset="0"/>
              </a:rPr>
              <a:t>“competitive advantage” and “market power” in </a:t>
            </a:r>
            <a:r>
              <a:rPr lang="en-US" i="1" dirty="0">
                <a:solidFill>
                  <a:srgbClr val="C00000"/>
                </a:solidFill>
                <a:latin typeface="Times New Roman" panose="02020603050405020304" pitchFamily="18" charset="0"/>
                <a:cs typeface="Times New Roman" panose="02020603050405020304" pitchFamily="18" charset="0"/>
              </a:rPr>
              <a:t>tied product </a:t>
            </a:r>
          </a:p>
          <a:p>
            <a:r>
              <a:rPr lang="en-US" dirty="0">
                <a:latin typeface="Times New Roman" panose="02020603050405020304" pitchFamily="18" charset="0"/>
                <a:cs typeface="Times New Roman" panose="02020603050405020304" pitchFamily="18" charset="0"/>
              </a:rPr>
              <a:t>Competitive Benefits (Efficiency) Claims</a:t>
            </a:r>
          </a:p>
          <a:p>
            <a:pPr lvl="1"/>
            <a:r>
              <a:rPr lang="en-US" dirty="0">
                <a:latin typeface="Times New Roman" panose="02020603050405020304" pitchFamily="18" charset="0"/>
                <a:cs typeface="Times New Roman" panose="02020603050405020304" pitchFamily="18" charset="0"/>
              </a:rPr>
              <a:t>E.g., Quality control</a:t>
            </a:r>
          </a:p>
          <a:p>
            <a:pPr lvl="1"/>
            <a:r>
              <a:rPr lang="en-US" dirty="0">
                <a:latin typeface="Times New Roman" panose="02020603050405020304" pitchFamily="18" charset="0"/>
                <a:cs typeface="Times New Roman" panose="02020603050405020304" pitchFamily="18" charset="0"/>
              </a:rPr>
              <a:t>But Court concludes that benefits could be achieved with product quality </a:t>
            </a:r>
            <a:r>
              <a:rPr lang="en-US" i="1" dirty="0">
                <a:latin typeface="Times New Roman" panose="02020603050405020304" pitchFamily="18" charset="0"/>
                <a:cs typeface="Times New Roman" panose="02020603050405020304" pitchFamily="18" charset="0"/>
              </a:rPr>
              <a:t>standards</a:t>
            </a:r>
            <a:r>
              <a:rPr lang="en-US" dirty="0">
                <a:latin typeface="Times New Roman" panose="02020603050405020304" pitchFamily="18" charset="0"/>
                <a:cs typeface="Times New Roman" panose="02020603050405020304" pitchFamily="18" charset="0"/>
              </a:rPr>
              <a:t>, so no need for elimination of choice by tying (e.g., </a:t>
            </a:r>
            <a:r>
              <a:rPr lang="en-US" i="1" dirty="0">
                <a:latin typeface="Times New Roman" panose="02020603050405020304" pitchFamily="18" charset="0"/>
                <a:cs typeface="Times New Roman" panose="02020603050405020304" pitchFamily="18" charset="0"/>
              </a:rPr>
              <a:t>IBM</a:t>
            </a:r>
            <a:r>
              <a:rPr lang="en-US" dirty="0">
                <a:latin typeface="Times New Roman" panose="02020603050405020304" pitchFamily="18" charset="0"/>
                <a:cs typeface="Times New Roman" panose="02020603050405020304" pitchFamily="18" charset="0"/>
              </a:rPr>
              <a:t> (1936))</a:t>
            </a:r>
            <a:r>
              <a:rPr lang="en-US" i="1" dirty="0">
                <a:latin typeface="Times New Roman" panose="02020603050405020304" pitchFamily="18" charset="0"/>
                <a:cs typeface="Times New Roman" panose="02020603050405020304" pitchFamily="18" charset="0"/>
              </a:rPr>
              <a:t> </a:t>
            </a:r>
            <a:r>
              <a:rPr lang="en-US" sz="2200" i="1" dirty="0">
                <a:solidFill>
                  <a:srgbClr val="00B0F0"/>
                </a:solidFill>
                <a:latin typeface="Times New Roman" panose="02020603050405020304" pitchFamily="18" charset="0"/>
                <a:cs typeface="Times New Roman" panose="02020603050405020304" pitchFamily="18" charset="0"/>
              </a:rPr>
              <a:t>(pp.991-92)</a:t>
            </a:r>
            <a:endParaRPr lang="en-US" i="1" dirty="0">
              <a:solidFill>
                <a:srgbClr val="00B0F0"/>
              </a:solidFill>
              <a:latin typeface="Times New Roman" panose="02020603050405020304" pitchFamily="18" charset="0"/>
              <a:cs typeface="Times New Roman" panose="02020603050405020304" pitchFamily="18" charset="0"/>
            </a:endParaRPr>
          </a:p>
        </p:txBody>
      </p:sp>
      <p:sp>
        <p:nvSpPr>
          <p:cNvPr id="5" name="Slide Number Placeholder 4">
            <a:extLst>
              <a:ext uri="{FF2B5EF4-FFF2-40B4-BE49-F238E27FC236}">
                <a16:creationId xmlns:a16="http://schemas.microsoft.com/office/drawing/2014/main" id="{55217AF1-335A-43C3-B311-0AFD44E0EB29}"/>
              </a:ext>
            </a:extLst>
          </p:cNvPr>
          <p:cNvSpPr>
            <a:spLocks noGrp="1"/>
          </p:cNvSpPr>
          <p:nvPr>
            <p:ph type="sldNum" sz="quarter" idx="12"/>
          </p:nvPr>
        </p:nvSpPr>
        <p:spPr/>
        <p:txBody>
          <a:bodyPr/>
          <a:lstStyle/>
          <a:p>
            <a:fld id="{87C73BCF-10A9-4C98-820C-00886F1B0A2E}" type="slidenum">
              <a:rPr lang="en-US" smtClean="0"/>
              <a:t>5</a:t>
            </a:fld>
            <a:endParaRPr lang="en-US"/>
          </a:p>
        </p:txBody>
      </p:sp>
    </p:spTree>
    <p:extLst>
      <p:ext uri="{BB962C8B-B14F-4D97-AF65-F5344CB8AC3E}">
        <p14:creationId xmlns:p14="http://schemas.microsoft.com/office/powerpoint/2010/main" val="2815348484"/>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D2CD0A-6E71-4023-B5A1-96DD87C335D0}"/>
              </a:ext>
            </a:extLst>
          </p:cNvPr>
          <p:cNvSpPr>
            <a:spLocks noGrp="1"/>
          </p:cNvSpPr>
          <p:nvPr>
            <p:ph type="title"/>
          </p:nvPr>
        </p:nvSpPr>
        <p:spPr/>
        <p:txBody>
          <a:bodyPr>
            <a:normAutofit/>
          </a:bodyPr>
          <a:lstStyle/>
          <a:p>
            <a:r>
              <a:rPr lang="en-US" sz="2800" i="1" dirty="0"/>
              <a:t>“Metering”: </a:t>
            </a:r>
            <a:r>
              <a:rPr lang="en-US" sz="2800" dirty="0"/>
              <a:t>Two Conflicting Views in </a:t>
            </a:r>
            <a:r>
              <a:rPr lang="en-US" sz="2800" i="1" dirty="0"/>
              <a:t>Jefferson Parish</a:t>
            </a:r>
            <a:endParaRPr lang="en-US" sz="2800" dirty="0"/>
          </a:p>
        </p:txBody>
      </p:sp>
      <p:sp>
        <p:nvSpPr>
          <p:cNvPr id="3" name="Content Placeholder 2">
            <a:extLst>
              <a:ext uri="{FF2B5EF4-FFF2-40B4-BE49-F238E27FC236}">
                <a16:creationId xmlns:a16="http://schemas.microsoft.com/office/drawing/2014/main" id="{67030F6A-E528-47B2-8992-7F1E0EA9F04D}"/>
              </a:ext>
            </a:extLst>
          </p:cNvPr>
          <p:cNvSpPr>
            <a:spLocks noGrp="1"/>
          </p:cNvSpPr>
          <p:nvPr>
            <p:ph idx="1"/>
          </p:nvPr>
        </p:nvSpPr>
        <p:spPr>
          <a:xfrm>
            <a:off x="838200" y="1825625"/>
            <a:ext cx="9069371" cy="4351338"/>
          </a:xfrm>
        </p:spPr>
        <p:txBody>
          <a:bodyPr>
            <a:normAutofit/>
          </a:bodyPr>
          <a:lstStyle/>
          <a:p>
            <a:r>
              <a:rPr lang="en-US" sz="2400" i="1" dirty="0">
                <a:solidFill>
                  <a:srgbClr val="C00000"/>
                </a:solidFill>
              </a:rPr>
              <a:t>Majority </a:t>
            </a:r>
            <a:r>
              <a:rPr lang="en-US" sz="2400" dirty="0"/>
              <a:t>(Footnote 23): “Sales of the tied item can be used to measure demand for the tying item; purchasers with greater needs for the tied item make larger purchases and in effect must </a:t>
            </a:r>
            <a:r>
              <a:rPr lang="en-US" sz="2400" dirty="0">
                <a:solidFill>
                  <a:srgbClr val="C00000"/>
                </a:solidFill>
              </a:rPr>
              <a:t>pay a higher price </a:t>
            </a:r>
            <a:r>
              <a:rPr lang="en-US" sz="2400" dirty="0"/>
              <a:t>to obtain the tying item.”</a:t>
            </a:r>
          </a:p>
          <a:p>
            <a:pPr algn="l"/>
            <a:r>
              <a:rPr lang="en-US" sz="2400" i="1" dirty="0">
                <a:solidFill>
                  <a:srgbClr val="C00000"/>
                </a:solidFill>
              </a:rPr>
              <a:t>Concurrence </a:t>
            </a:r>
            <a:r>
              <a:rPr lang="en-US" sz="2400" dirty="0"/>
              <a:t>(Footnote 4): “</a:t>
            </a:r>
            <a:r>
              <a:rPr lang="en-US" sz="2400" b="0" i="0" u="none" strike="noStrike" baseline="0" dirty="0"/>
              <a:t>Tying may also help the seller engage in price discrimination by “metering” the buyer's use of the tying product. Price discrimination may be independently unlawful.   Price discrimination may, however, </a:t>
            </a:r>
            <a:r>
              <a:rPr lang="en-US" sz="2400" b="0" i="1" u="none" strike="noStrike" baseline="0" dirty="0">
                <a:solidFill>
                  <a:srgbClr val="C00000"/>
                </a:solidFill>
              </a:rPr>
              <a:t>decrease </a:t>
            </a:r>
            <a:r>
              <a:rPr lang="en-US" sz="2400" b="0" i="0" u="none" strike="noStrike" baseline="0" dirty="0">
                <a:solidFill>
                  <a:srgbClr val="C00000"/>
                </a:solidFill>
              </a:rPr>
              <a:t>rather than increase the economic costs </a:t>
            </a:r>
            <a:r>
              <a:rPr lang="en-US" sz="2400" b="0" i="0" u="none" strike="noStrike" baseline="0" dirty="0"/>
              <a:t>of a seller's market power.</a:t>
            </a:r>
            <a:endParaRPr lang="en-US" sz="2400" dirty="0"/>
          </a:p>
          <a:p>
            <a:r>
              <a:rPr lang="en-US" sz="2400" dirty="0">
                <a:solidFill>
                  <a:srgbClr val="C00000"/>
                </a:solidFill>
              </a:rPr>
              <a:t>In the real world, either story can be right, depending on the facts, as indicated on the previous slide! </a:t>
            </a:r>
          </a:p>
        </p:txBody>
      </p:sp>
      <p:sp>
        <p:nvSpPr>
          <p:cNvPr id="5" name="Slide Number Placeholder 4">
            <a:extLst>
              <a:ext uri="{FF2B5EF4-FFF2-40B4-BE49-F238E27FC236}">
                <a16:creationId xmlns:a16="http://schemas.microsoft.com/office/drawing/2014/main" id="{01F81B23-0883-4FD3-AF15-892AE781374C}"/>
              </a:ext>
            </a:extLst>
          </p:cNvPr>
          <p:cNvSpPr>
            <a:spLocks noGrp="1"/>
          </p:cNvSpPr>
          <p:nvPr>
            <p:ph type="sldNum" sz="quarter" idx="12"/>
          </p:nvPr>
        </p:nvSpPr>
        <p:spPr/>
        <p:txBody>
          <a:bodyPr/>
          <a:lstStyle/>
          <a:p>
            <a:fld id="{87C73BCF-10A9-4C98-820C-00886F1B0A2E}" type="slidenum">
              <a:rPr lang="en-US" smtClean="0"/>
              <a:t>50</a:t>
            </a:fld>
            <a:endParaRPr lang="en-US"/>
          </a:p>
        </p:txBody>
      </p:sp>
    </p:spTree>
    <p:extLst>
      <p:ext uri="{BB962C8B-B14F-4D97-AF65-F5344CB8AC3E}">
        <p14:creationId xmlns:p14="http://schemas.microsoft.com/office/powerpoint/2010/main" val="70381210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5113F6-E1A0-4CC8-859E-BAD3A941BD05}"/>
              </a:ext>
            </a:extLst>
          </p:cNvPr>
          <p:cNvSpPr>
            <a:spLocks noGrp="1"/>
          </p:cNvSpPr>
          <p:nvPr>
            <p:ph type="title"/>
          </p:nvPr>
        </p:nvSpPr>
        <p:spPr>
          <a:xfrm>
            <a:off x="150829" y="-219337"/>
            <a:ext cx="11202971" cy="1325563"/>
          </a:xfrm>
        </p:spPr>
        <p:txBody>
          <a:bodyPr>
            <a:normAutofit/>
          </a:bodyPr>
          <a:lstStyle/>
          <a:p>
            <a:r>
              <a:rPr lang="en-US" sz="2800" u="sng" dirty="0">
                <a:latin typeface="Times New Roman" panose="02020603050405020304" pitchFamily="18" charset="0"/>
                <a:cs typeface="Times New Roman" panose="02020603050405020304" pitchFamily="18" charset="0"/>
              </a:rPr>
              <a:t>Summary: Tying Checklist</a:t>
            </a:r>
            <a:endParaRPr lang="en-US" sz="3600" u="sng"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D114FEF6-8324-4D3F-AFCE-41FB1E01A49D}"/>
              </a:ext>
            </a:extLst>
          </p:cNvPr>
          <p:cNvSpPr>
            <a:spLocks noGrp="1"/>
          </p:cNvSpPr>
          <p:nvPr>
            <p:ph sz="half" idx="1"/>
          </p:nvPr>
        </p:nvSpPr>
        <p:spPr>
          <a:xfrm>
            <a:off x="417923" y="1027905"/>
            <a:ext cx="5006419" cy="5570857"/>
          </a:xfrm>
        </p:spPr>
        <p:txBody>
          <a:bodyPr>
            <a:normAutofit fontScale="25000" lnSpcReduction="20000"/>
          </a:bodyPr>
          <a:lstStyle/>
          <a:p>
            <a:pPr marL="0" indent="0">
              <a:buNone/>
            </a:pPr>
            <a:r>
              <a:rPr lang="en-US" sz="7200" b="1" u="sng" dirty="0">
                <a:latin typeface="Times New Roman" panose="02020603050405020304" pitchFamily="18" charset="0"/>
                <a:cs typeface="Times New Roman" panose="02020603050405020304" pitchFamily="18" charset="0"/>
              </a:rPr>
              <a:t>Potential Harms </a:t>
            </a:r>
            <a:endParaRPr lang="en-US" dirty="0">
              <a:latin typeface="Times New Roman" panose="02020603050405020304" pitchFamily="18" charset="0"/>
              <a:cs typeface="Times New Roman" panose="02020603050405020304" pitchFamily="18" charset="0"/>
            </a:endParaRPr>
          </a:p>
          <a:p>
            <a:pPr lvl="0"/>
            <a:r>
              <a:rPr lang="en-US" sz="5600" dirty="0">
                <a:latin typeface="Times New Roman" panose="02020603050405020304" pitchFamily="18" charset="0"/>
                <a:cs typeface="Times New Roman" panose="02020603050405020304" pitchFamily="18" charset="0"/>
              </a:rPr>
              <a:t>Reduction of Competition in </a:t>
            </a:r>
            <a:r>
              <a:rPr lang="en-US" sz="5600" i="1" dirty="0">
                <a:latin typeface="Times New Roman" panose="02020603050405020304" pitchFamily="18" charset="0"/>
                <a:cs typeface="Times New Roman" panose="02020603050405020304" pitchFamily="18" charset="0"/>
              </a:rPr>
              <a:t>Tied Product Mkt </a:t>
            </a:r>
            <a:r>
              <a:rPr lang="en-US" sz="5600" dirty="0">
                <a:latin typeface="Times New Roman" panose="02020603050405020304" pitchFamily="18" charset="0"/>
                <a:cs typeface="Times New Roman" panose="02020603050405020304" pitchFamily="18" charset="0"/>
              </a:rPr>
              <a:t>(customer foreclosure theory) </a:t>
            </a:r>
            <a:r>
              <a:rPr lang="en-US" sz="5600" i="1" dirty="0">
                <a:latin typeface="Times New Roman" panose="02020603050405020304" pitchFamily="18" charset="0"/>
                <a:cs typeface="Times New Roman" panose="02020603050405020304" pitchFamily="18" charset="0"/>
              </a:rPr>
              <a:t>[apparent focus of per se rule]</a:t>
            </a:r>
            <a:endParaRPr lang="en-US" sz="5600" dirty="0">
              <a:latin typeface="Times New Roman" panose="02020603050405020304" pitchFamily="18" charset="0"/>
              <a:cs typeface="Times New Roman" panose="02020603050405020304" pitchFamily="18" charset="0"/>
            </a:endParaRPr>
          </a:p>
          <a:p>
            <a:pPr lvl="1"/>
            <a:r>
              <a:rPr lang="en-US" sz="4400" dirty="0">
                <a:latin typeface="Times New Roman" panose="02020603050405020304" pitchFamily="18" charset="0"/>
                <a:cs typeface="Times New Roman" panose="02020603050405020304" pitchFamily="18" charset="0"/>
              </a:rPr>
              <a:t>Cause standalone rivals to exit; or create barriers to expansion; or reduce incentives to invest; cause rivals to have higher costs, if econ of scale.  By restricting expansion or raising costs, these factors also could facilitate coordination</a:t>
            </a:r>
          </a:p>
          <a:p>
            <a:pPr lvl="1"/>
            <a:r>
              <a:rPr lang="en-US" sz="4400" dirty="0">
                <a:latin typeface="Times New Roman" panose="02020603050405020304" pitchFamily="18" charset="0"/>
                <a:cs typeface="Times New Roman" panose="02020603050405020304" pitchFamily="18" charset="0"/>
              </a:rPr>
              <a:t>Achieve Market Power in Tied Product Mkt (i.e., over consumers that don’t buy the tying product?)</a:t>
            </a:r>
          </a:p>
          <a:p>
            <a:pPr lvl="1"/>
            <a:r>
              <a:rPr lang="en-US" sz="4400" dirty="0">
                <a:latin typeface="Times New Roman" panose="02020603050405020304" pitchFamily="18" charset="0"/>
                <a:cs typeface="Times New Roman" panose="02020603050405020304" pitchFamily="18" charset="0"/>
              </a:rPr>
              <a:t>Achieve market power in market for complement to tied product</a:t>
            </a:r>
          </a:p>
          <a:p>
            <a:pPr lvl="0"/>
            <a:r>
              <a:rPr lang="en-US" sz="5600" dirty="0">
                <a:latin typeface="Times New Roman" panose="02020603050405020304" pitchFamily="18" charset="0"/>
                <a:cs typeface="Times New Roman" panose="02020603050405020304" pitchFamily="18" charset="0"/>
              </a:rPr>
              <a:t>Maintain Monopoly Power in </a:t>
            </a:r>
            <a:r>
              <a:rPr lang="en-US" sz="5600" i="1" dirty="0">
                <a:latin typeface="Times New Roman" panose="02020603050405020304" pitchFamily="18" charset="0"/>
                <a:cs typeface="Times New Roman" panose="02020603050405020304" pitchFamily="18" charset="0"/>
              </a:rPr>
              <a:t>Tying Product Mkt </a:t>
            </a:r>
            <a:r>
              <a:rPr lang="en-US" sz="5600" dirty="0">
                <a:latin typeface="Times New Roman" panose="02020603050405020304" pitchFamily="18" charset="0"/>
                <a:cs typeface="Times New Roman" panose="02020603050405020304" pitchFamily="18" charset="0"/>
              </a:rPr>
              <a:t>(e.g., RRC or force simultaneous </a:t>
            </a:r>
            <a:br>
              <a:rPr lang="en-US" sz="5600" dirty="0">
                <a:latin typeface="Times New Roman" panose="02020603050405020304" pitchFamily="18" charset="0"/>
                <a:cs typeface="Times New Roman" panose="02020603050405020304" pitchFamily="18" charset="0"/>
              </a:rPr>
            </a:br>
            <a:r>
              <a:rPr lang="en-US" sz="5600" dirty="0">
                <a:latin typeface="Times New Roman" panose="02020603050405020304" pitchFamily="18" charset="0"/>
                <a:cs typeface="Times New Roman" panose="02020603050405020304" pitchFamily="18" charset="0"/>
              </a:rPr>
              <a:t>2-level entry) </a:t>
            </a:r>
            <a:r>
              <a:rPr lang="en-US" sz="5600" i="1" dirty="0">
                <a:latin typeface="Times New Roman" panose="02020603050405020304" pitchFamily="18" charset="0"/>
                <a:cs typeface="Times New Roman" panose="02020603050405020304" pitchFamily="18" charset="0"/>
              </a:rPr>
              <a:t>[generally litigated as monopolization]</a:t>
            </a:r>
          </a:p>
          <a:p>
            <a:pPr marL="0" lvl="0" indent="0">
              <a:buNone/>
            </a:pPr>
            <a:endParaRPr lang="en-US" sz="5600" i="1" dirty="0">
              <a:latin typeface="Times New Roman" panose="02020603050405020304" pitchFamily="18" charset="0"/>
              <a:cs typeface="Times New Roman" panose="02020603050405020304" pitchFamily="18" charset="0"/>
            </a:endParaRPr>
          </a:p>
          <a:p>
            <a:pPr marL="0" lvl="0" indent="0">
              <a:buNone/>
            </a:pPr>
            <a:r>
              <a:rPr lang="en-US" sz="6400" b="1" u="sng" dirty="0">
                <a:latin typeface="Times New Roman" panose="02020603050405020304" pitchFamily="18" charset="0"/>
                <a:cs typeface="Times New Roman" panose="02020603050405020304" pitchFamily="18" charset="0"/>
              </a:rPr>
              <a:t>Non-Cognizable Potential Harms</a:t>
            </a:r>
            <a:endParaRPr lang="en-US" sz="6400" i="1" dirty="0">
              <a:latin typeface="Times New Roman" panose="02020603050405020304" pitchFamily="18" charset="0"/>
              <a:cs typeface="Times New Roman" panose="02020603050405020304" pitchFamily="18" charset="0"/>
            </a:endParaRPr>
          </a:p>
          <a:p>
            <a:pPr lvl="0"/>
            <a:r>
              <a:rPr lang="en-US" sz="5600" dirty="0">
                <a:latin typeface="Times New Roman" panose="02020603050405020304" pitchFamily="18" charset="0"/>
                <a:cs typeface="Times New Roman" panose="02020603050405020304" pitchFamily="18" charset="0"/>
              </a:rPr>
              <a:t>Elimination of Choice/Raise Price of Tying Product</a:t>
            </a:r>
          </a:p>
          <a:p>
            <a:pPr lvl="1"/>
            <a:r>
              <a:rPr lang="en-US" sz="4400" i="1" dirty="0">
                <a:latin typeface="Times New Roman" panose="02020603050405020304" pitchFamily="18" charset="0"/>
                <a:cs typeface="Times New Roman" panose="02020603050405020304" pitchFamily="18" charset="0"/>
              </a:rPr>
              <a:t>But</a:t>
            </a:r>
            <a:r>
              <a:rPr lang="en-US" sz="4400" dirty="0">
                <a:latin typeface="Times New Roman" panose="02020603050405020304" pitchFamily="18" charset="0"/>
                <a:cs typeface="Times New Roman" panose="02020603050405020304" pitchFamily="18" charset="0"/>
              </a:rPr>
              <a:t>, why not just view tied good as a free bonus product; alternative to higher price of tying product? </a:t>
            </a:r>
            <a:r>
              <a:rPr lang="en-US" sz="4400" i="1" dirty="0">
                <a:latin typeface="Times New Roman" panose="02020603050405020304" pitchFamily="18" charset="0"/>
                <a:cs typeface="Times New Roman" panose="02020603050405020304" pitchFamily="18" charset="0"/>
              </a:rPr>
              <a:t>Insufficient for antitrust liability.</a:t>
            </a:r>
            <a:endParaRPr lang="en-US" sz="4400" dirty="0">
              <a:latin typeface="Times New Roman" panose="02020603050405020304" pitchFamily="18" charset="0"/>
              <a:cs typeface="Times New Roman" panose="02020603050405020304" pitchFamily="18" charset="0"/>
            </a:endParaRPr>
          </a:p>
          <a:p>
            <a:pPr lvl="0"/>
            <a:r>
              <a:rPr lang="en-US" sz="5600" dirty="0">
                <a:latin typeface="Times New Roman" panose="02020603050405020304" pitchFamily="18" charset="0"/>
                <a:cs typeface="Times New Roman" panose="02020603050405020304" pitchFamily="18" charset="0"/>
              </a:rPr>
              <a:t>Price Discrimination: Extract additional profits on tying product monopoly (“Metering as Harmful”)</a:t>
            </a:r>
            <a:r>
              <a:rPr lang="en-US" sz="5600" i="1" dirty="0">
                <a:latin typeface="Times New Roman" panose="02020603050405020304" pitchFamily="18" charset="0"/>
                <a:cs typeface="Times New Roman" panose="02020603050405020304" pitchFamily="18" charset="0"/>
              </a:rPr>
              <a:t>[“Exploitive” and not AT offense (per 9</a:t>
            </a:r>
            <a:r>
              <a:rPr lang="en-US" sz="5600" i="1" baseline="30000" dirty="0">
                <a:latin typeface="Times New Roman" panose="02020603050405020304" pitchFamily="18" charset="0"/>
                <a:cs typeface="Times New Roman" panose="02020603050405020304" pitchFamily="18" charset="0"/>
              </a:rPr>
              <a:t>th</a:t>
            </a:r>
            <a:r>
              <a:rPr lang="en-US" sz="5600" i="1" dirty="0">
                <a:latin typeface="Times New Roman" panose="02020603050405020304" pitchFamily="18" charset="0"/>
                <a:cs typeface="Times New Roman" panose="02020603050405020304" pitchFamily="18" charset="0"/>
              </a:rPr>
              <a:t> Cir) unless perhaps separate market for targeted consumers) </a:t>
            </a:r>
            <a:endParaRPr lang="en-US" sz="5600" dirty="0">
              <a:latin typeface="Times New Roman" panose="02020603050405020304" pitchFamily="18" charset="0"/>
              <a:cs typeface="Times New Roman" panose="02020603050405020304" pitchFamily="18" charset="0"/>
            </a:endParaRPr>
          </a:p>
          <a:p>
            <a:pPr lvl="0"/>
            <a:r>
              <a:rPr lang="en-US" sz="5600" dirty="0">
                <a:latin typeface="Times New Roman" panose="02020603050405020304" pitchFamily="18" charset="0"/>
                <a:cs typeface="Times New Roman" panose="02020603050405020304" pitchFamily="18" charset="0"/>
              </a:rPr>
              <a:t>Evasion of pricing regulation of tying product </a:t>
            </a:r>
            <a:r>
              <a:rPr lang="en-US" sz="5600" i="1" dirty="0">
                <a:latin typeface="Times New Roman" panose="02020603050405020304" pitchFamily="18" charset="0"/>
                <a:cs typeface="Times New Roman" panose="02020603050405020304" pitchFamily="18" charset="0"/>
              </a:rPr>
              <a:t>[query whether AT vs just regulatory offense]</a:t>
            </a:r>
            <a:endParaRPr lang="en-US" sz="5600" dirty="0">
              <a:latin typeface="Times New Roman" panose="02020603050405020304" pitchFamily="18" charset="0"/>
              <a:cs typeface="Times New Roman" panose="02020603050405020304" pitchFamily="18" charset="0"/>
            </a:endParaRPr>
          </a:p>
        </p:txBody>
      </p:sp>
      <p:sp>
        <p:nvSpPr>
          <p:cNvPr id="4" name="Content Placeholder 3">
            <a:extLst>
              <a:ext uri="{FF2B5EF4-FFF2-40B4-BE49-F238E27FC236}">
                <a16:creationId xmlns:a16="http://schemas.microsoft.com/office/drawing/2014/main" id="{779DD828-8D98-4AF1-955D-7F3C05E230A4}"/>
              </a:ext>
            </a:extLst>
          </p:cNvPr>
          <p:cNvSpPr>
            <a:spLocks noGrp="1"/>
          </p:cNvSpPr>
          <p:nvPr>
            <p:ph sz="half" idx="2"/>
          </p:nvPr>
        </p:nvSpPr>
        <p:spPr>
          <a:xfrm>
            <a:off x="6096000" y="443444"/>
            <a:ext cx="5611305" cy="5032375"/>
          </a:xfrm>
        </p:spPr>
        <p:txBody>
          <a:bodyPr>
            <a:normAutofit fontScale="25000" lnSpcReduction="20000"/>
          </a:bodyPr>
          <a:lstStyle/>
          <a:p>
            <a:pPr marL="0" indent="0">
              <a:buNone/>
            </a:pPr>
            <a:r>
              <a:rPr lang="en-US" sz="7200" b="1" u="sng" dirty="0">
                <a:latin typeface="Times New Roman" panose="02020603050405020304" pitchFamily="18" charset="0"/>
                <a:cs typeface="Times New Roman" panose="02020603050405020304" pitchFamily="18" charset="0"/>
              </a:rPr>
              <a:t>Potential Benefits </a:t>
            </a:r>
            <a:endParaRPr lang="en-US" sz="5500" dirty="0">
              <a:latin typeface="Times New Roman" panose="02020603050405020304" pitchFamily="18" charset="0"/>
              <a:cs typeface="Times New Roman" panose="02020603050405020304" pitchFamily="18" charset="0"/>
            </a:endParaRPr>
          </a:p>
          <a:p>
            <a:pPr lvl="0"/>
            <a:r>
              <a:rPr lang="en-US" sz="5600" dirty="0">
                <a:latin typeface="Times New Roman" panose="02020603050405020304" pitchFamily="18" charset="0"/>
                <a:cs typeface="Times New Roman" panose="02020603050405020304" pitchFamily="18" charset="0"/>
              </a:rPr>
              <a:t>Reduce Production, Distribution, or Transactions Costs Because Sold On Bundled Basis</a:t>
            </a:r>
          </a:p>
          <a:p>
            <a:pPr lvl="0"/>
            <a:r>
              <a:rPr lang="en-US" sz="5600" dirty="0">
                <a:latin typeface="Times New Roman" panose="02020603050405020304" pitchFamily="18" charset="0"/>
                <a:cs typeface="Times New Roman" panose="02020603050405020304" pitchFamily="18" charset="0"/>
              </a:rPr>
              <a:t>Improve Product Quality Thru Coordination Of Product Design</a:t>
            </a:r>
          </a:p>
          <a:p>
            <a:pPr lvl="0"/>
            <a:r>
              <a:rPr lang="en-US" sz="5600" dirty="0">
                <a:latin typeface="Times New Roman" panose="02020603050405020304" pitchFamily="18" charset="0"/>
                <a:cs typeface="Times New Roman" panose="02020603050405020304" pitchFamily="18" charset="0"/>
              </a:rPr>
              <a:t>Assure Quality, Maintain Goodwill/Reputation by Eliminating Finger-Pointing Problem </a:t>
            </a:r>
          </a:p>
          <a:p>
            <a:pPr lvl="0"/>
            <a:r>
              <a:rPr lang="en-US" sz="5600" dirty="0">
                <a:latin typeface="Times New Roman" panose="02020603050405020304" pitchFamily="18" charset="0"/>
                <a:cs typeface="Times New Roman" panose="02020603050405020304" pitchFamily="18" charset="0"/>
              </a:rPr>
              <a:t>Achieve Optimal Risk Sharing With Customers (“Metering” price discrimination as Beneficial)</a:t>
            </a:r>
          </a:p>
          <a:p>
            <a:pPr lvl="0"/>
            <a:r>
              <a:rPr lang="en-US" sz="5600" dirty="0">
                <a:latin typeface="Times New Roman" panose="02020603050405020304" pitchFamily="18" charset="0"/>
                <a:cs typeface="Times New Roman" panose="02020603050405020304" pitchFamily="18" charset="0"/>
              </a:rPr>
              <a:t>Eliminate complements pricing problem ("eliminate double marginalization") </a:t>
            </a:r>
          </a:p>
          <a:p>
            <a:pPr lvl="0"/>
            <a:r>
              <a:rPr lang="en-US" sz="5600" dirty="0">
                <a:latin typeface="Times New Roman" panose="02020603050405020304" pitchFamily="18" charset="0"/>
                <a:cs typeface="Times New Roman" panose="02020603050405020304" pitchFamily="18" charset="0"/>
              </a:rPr>
              <a:t>Facilitate Clandestine Price Cuts Which Can Destabilize Cartel </a:t>
            </a:r>
          </a:p>
          <a:p>
            <a:pPr lvl="0"/>
            <a:r>
              <a:rPr lang="en-US" sz="5600" dirty="0">
                <a:latin typeface="Times New Roman" panose="02020603050405020304" pitchFamily="18" charset="0"/>
                <a:cs typeface="Times New Roman" panose="02020603050405020304" pitchFamily="18" charset="0"/>
              </a:rPr>
              <a:t>Increase competition by forcing sellers to offer both products (“buyer-driven tying”)</a:t>
            </a:r>
          </a:p>
          <a:p>
            <a:pPr lvl="0"/>
            <a:r>
              <a:rPr lang="en-US" sz="5600" i="1" dirty="0">
                <a:latin typeface="Times New Roman" panose="02020603050405020304" pitchFamily="18" charset="0"/>
                <a:cs typeface="Times New Roman" panose="02020603050405020304" pitchFamily="18" charset="0"/>
              </a:rPr>
              <a:t>Note: General Issue of Less Restrictive Alternatives</a:t>
            </a:r>
            <a:br>
              <a:rPr lang="en-US" sz="5600" i="1" dirty="0">
                <a:latin typeface="Times New Roman" panose="02020603050405020304" pitchFamily="18" charset="0"/>
                <a:cs typeface="Times New Roman" panose="02020603050405020304" pitchFamily="18" charset="0"/>
              </a:rPr>
            </a:br>
            <a:endParaRPr lang="en-US" sz="5600" dirty="0">
              <a:latin typeface="Times New Roman" panose="02020603050405020304" pitchFamily="18" charset="0"/>
              <a:cs typeface="Times New Roman" panose="02020603050405020304" pitchFamily="18" charset="0"/>
            </a:endParaRPr>
          </a:p>
          <a:p>
            <a:pPr marL="0" indent="0">
              <a:buNone/>
            </a:pPr>
            <a:r>
              <a:rPr lang="en-US" sz="7200" b="1" u="sng" dirty="0">
                <a:latin typeface="Times New Roman" panose="02020603050405020304" pitchFamily="18" charset="0"/>
                <a:cs typeface="Times New Roman" panose="02020603050405020304" pitchFamily="18" charset="0"/>
              </a:rPr>
              <a:t>Prongs Of Per Se Rule </a:t>
            </a:r>
            <a:endParaRPr lang="en-US" sz="4900" dirty="0">
              <a:latin typeface="Times New Roman" panose="02020603050405020304" pitchFamily="18" charset="0"/>
              <a:cs typeface="Times New Roman" panose="02020603050405020304" pitchFamily="18" charset="0"/>
            </a:endParaRPr>
          </a:p>
          <a:p>
            <a:pPr marL="0" lvl="0" indent="0">
              <a:buNone/>
            </a:pPr>
            <a:r>
              <a:rPr lang="en-US" sz="5600" i="1" dirty="0">
                <a:latin typeface="Times New Roman" panose="02020603050405020304" pitchFamily="18" charset="0"/>
                <a:cs typeface="Times New Roman" panose="02020603050405020304" pitchFamily="18" charset="0"/>
              </a:rPr>
              <a:t>Note: focus is reduction in competition in tied product mkt</a:t>
            </a:r>
            <a:endParaRPr lang="en-US" sz="5600" dirty="0">
              <a:latin typeface="Times New Roman" panose="02020603050405020304" pitchFamily="18" charset="0"/>
              <a:cs typeface="Times New Roman" panose="02020603050405020304" pitchFamily="18" charset="0"/>
            </a:endParaRPr>
          </a:p>
          <a:p>
            <a:pPr lvl="0"/>
            <a:r>
              <a:rPr lang="en-US" sz="5600" dirty="0">
                <a:latin typeface="Times New Roman" panose="02020603050405020304" pitchFamily="18" charset="0"/>
                <a:cs typeface="Times New Roman" panose="02020603050405020304" pitchFamily="18" charset="0"/>
              </a:rPr>
              <a:t>#1: Two distinct products</a:t>
            </a:r>
          </a:p>
          <a:p>
            <a:pPr lvl="0"/>
            <a:r>
              <a:rPr lang="en-US" sz="5600" dirty="0">
                <a:latin typeface="Times New Roman" panose="02020603050405020304" pitchFamily="18" charset="0"/>
                <a:cs typeface="Times New Roman" panose="02020603050405020304" pitchFamily="18" charset="0"/>
              </a:rPr>
              <a:t>#2: Conditioned sale: Consumers required to buy something that they otherwise would have bought from competitor </a:t>
            </a:r>
          </a:p>
          <a:p>
            <a:pPr lvl="0"/>
            <a:r>
              <a:rPr lang="en-US" sz="5600" dirty="0">
                <a:latin typeface="Times New Roman" panose="02020603050405020304" pitchFamily="18" charset="0"/>
                <a:cs typeface="Times New Roman" panose="02020603050405020304" pitchFamily="18" charset="0"/>
              </a:rPr>
              <a:t>#3: Market power in </a:t>
            </a:r>
            <a:r>
              <a:rPr lang="en-US" sz="5600" u="sng" dirty="0">
                <a:latin typeface="Times New Roman" panose="02020603050405020304" pitchFamily="18" charset="0"/>
                <a:cs typeface="Times New Roman" panose="02020603050405020304" pitchFamily="18" charset="0"/>
              </a:rPr>
              <a:t>tying product </a:t>
            </a:r>
            <a:endParaRPr lang="en-US" sz="5600" dirty="0">
              <a:latin typeface="Times New Roman" panose="02020603050405020304" pitchFamily="18" charset="0"/>
              <a:cs typeface="Times New Roman" panose="02020603050405020304" pitchFamily="18" charset="0"/>
            </a:endParaRPr>
          </a:p>
          <a:p>
            <a:pPr lvl="0"/>
            <a:r>
              <a:rPr lang="en-US" sz="5600" dirty="0">
                <a:latin typeface="Times New Roman" panose="02020603050405020304" pitchFamily="18" charset="0"/>
                <a:cs typeface="Times New Roman" panose="02020603050405020304" pitchFamily="18" charset="0"/>
              </a:rPr>
              <a:t>#4: Substantial foreclosure of sales by competitors (Note: If would not buy tied product from anyone, then no “real” foreclosure, just price increase for tying product )</a:t>
            </a:r>
          </a:p>
          <a:p>
            <a:pPr marL="0" indent="0">
              <a:buNone/>
            </a:pPr>
            <a:r>
              <a:rPr lang="en-US" sz="5600" i="1" dirty="0">
                <a:latin typeface="Times New Roman" panose="02020603050405020304" pitchFamily="18" charset="0"/>
                <a:cs typeface="Times New Roman" panose="02020603050405020304" pitchFamily="18" charset="0"/>
              </a:rPr>
              <a:t>Note: Unlike joint pricing analysis (BMI), no explicit efficiency "escape" from per se rule permitted (except for "single product" defense).</a:t>
            </a:r>
          </a:p>
          <a:p>
            <a:endParaRPr lang="en-US" sz="5600" dirty="0">
              <a:latin typeface="Times New Roman" panose="02020603050405020304" pitchFamily="18" charset="0"/>
              <a:cs typeface="Times New Roman" panose="02020603050405020304" pitchFamily="18" charset="0"/>
            </a:endParaRPr>
          </a:p>
        </p:txBody>
      </p:sp>
      <p:sp>
        <p:nvSpPr>
          <p:cNvPr id="6" name="Slide Number Placeholder 5">
            <a:extLst>
              <a:ext uri="{FF2B5EF4-FFF2-40B4-BE49-F238E27FC236}">
                <a16:creationId xmlns:a16="http://schemas.microsoft.com/office/drawing/2014/main" id="{234181FA-8C3C-4C27-B813-1F183546E846}"/>
              </a:ext>
            </a:extLst>
          </p:cNvPr>
          <p:cNvSpPr>
            <a:spLocks noGrp="1"/>
          </p:cNvSpPr>
          <p:nvPr>
            <p:ph type="sldNum" sz="quarter" idx="12"/>
          </p:nvPr>
        </p:nvSpPr>
        <p:spPr/>
        <p:txBody>
          <a:bodyPr/>
          <a:lstStyle/>
          <a:p>
            <a:fld id="{87C73BCF-10A9-4C98-820C-00886F1B0A2E}" type="slidenum">
              <a:rPr lang="en-US" smtClean="0"/>
              <a:t>51</a:t>
            </a:fld>
            <a:endParaRPr lang="en-US"/>
          </a:p>
        </p:txBody>
      </p:sp>
    </p:spTree>
    <p:extLst>
      <p:ext uri="{BB962C8B-B14F-4D97-AF65-F5344CB8AC3E}">
        <p14:creationId xmlns:p14="http://schemas.microsoft.com/office/powerpoint/2010/main" val="106358660"/>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normAutofit/>
          </a:bodyPr>
          <a:lstStyle/>
          <a:p>
            <a:r>
              <a:rPr lang="en-US" sz="3200" dirty="0">
                <a:latin typeface="Times New Roman" pitchFamily="18" charset="0"/>
                <a:cs typeface="Times New Roman" pitchFamily="18" charset="0"/>
              </a:rPr>
              <a:t>Tying &amp; Exclusive Dealing Treated Differently</a:t>
            </a:r>
            <a:endParaRPr lang="en-US" sz="4000" dirty="0">
              <a:latin typeface="Times New Roman" pitchFamily="18" charset="0"/>
              <a:cs typeface="Times New Roman" pitchFamily="18" charset="0"/>
            </a:endParaRPr>
          </a:p>
        </p:txBody>
      </p:sp>
      <p:sp>
        <p:nvSpPr>
          <p:cNvPr id="4" name="Text Placeholder 3"/>
          <p:cNvSpPr>
            <a:spLocks noGrp="1"/>
          </p:cNvSpPr>
          <p:nvPr>
            <p:ph type="body" idx="1"/>
          </p:nvPr>
        </p:nvSpPr>
        <p:spPr>
          <a:xfrm>
            <a:off x="6670849" y="1168810"/>
            <a:ext cx="5157787" cy="823912"/>
          </a:xfrm>
        </p:spPr>
        <p:txBody>
          <a:bodyPr>
            <a:normAutofit/>
          </a:bodyPr>
          <a:lstStyle/>
          <a:p>
            <a:r>
              <a:rPr lang="en-US" dirty="0">
                <a:latin typeface="Times New Roman" pitchFamily="18" charset="0"/>
                <a:cs typeface="Times New Roman" pitchFamily="18" charset="0"/>
              </a:rPr>
              <a:t>Exclusive Dealing</a:t>
            </a:r>
          </a:p>
        </p:txBody>
      </p:sp>
      <p:sp>
        <p:nvSpPr>
          <p:cNvPr id="5" name="Content Placeholder 4"/>
          <p:cNvSpPr>
            <a:spLocks noGrp="1"/>
          </p:cNvSpPr>
          <p:nvPr>
            <p:ph sz="half" idx="2"/>
          </p:nvPr>
        </p:nvSpPr>
        <p:spPr>
          <a:xfrm>
            <a:off x="541962" y="2037708"/>
            <a:ext cx="4334838" cy="4419600"/>
          </a:xfrm>
        </p:spPr>
        <p:txBody>
          <a:bodyPr>
            <a:normAutofit fontScale="77500" lnSpcReduction="20000"/>
          </a:bodyPr>
          <a:lstStyle/>
          <a:p>
            <a:r>
              <a:rPr lang="en-US" dirty="0">
                <a:solidFill>
                  <a:srgbClr val="C00000"/>
                </a:solidFill>
                <a:latin typeface="Times New Roman" pitchFamily="18" charset="0"/>
                <a:cs typeface="Times New Roman" pitchFamily="18" charset="0"/>
              </a:rPr>
              <a:t>Traditionally per se, but today per se rule is on its last legs </a:t>
            </a:r>
          </a:p>
          <a:p>
            <a:r>
              <a:rPr lang="en-US" dirty="0">
                <a:solidFill>
                  <a:srgbClr val="C00000"/>
                </a:solidFill>
                <a:latin typeface="Times New Roman" pitchFamily="18" charset="0"/>
                <a:cs typeface="Times New Roman" pitchFamily="18" charset="0"/>
              </a:rPr>
              <a:t>Courts skeptical of efficiencies</a:t>
            </a:r>
          </a:p>
          <a:p>
            <a:r>
              <a:rPr lang="en-US" dirty="0">
                <a:latin typeface="Times New Roman" pitchFamily="18" charset="0"/>
                <a:cs typeface="Times New Roman" pitchFamily="18" charset="0"/>
              </a:rPr>
              <a:t>Current required conditions for per se treatment</a:t>
            </a:r>
          </a:p>
          <a:p>
            <a:pPr lvl="1"/>
            <a:r>
              <a:rPr lang="en-US" i="1" dirty="0">
                <a:latin typeface="Times New Roman" pitchFamily="18" charset="0"/>
                <a:cs typeface="Times New Roman" pitchFamily="18" charset="0"/>
              </a:rPr>
              <a:t>Fortner</a:t>
            </a:r>
            <a:r>
              <a:rPr lang="en-US" dirty="0">
                <a:latin typeface="Times New Roman" pitchFamily="18" charset="0"/>
                <a:cs typeface="Times New Roman" pitchFamily="18" charset="0"/>
              </a:rPr>
              <a:t> &amp; </a:t>
            </a:r>
            <a:r>
              <a:rPr lang="en-US" i="1" dirty="0">
                <a:latin typeface="Times New Roman" pitchFamily="18" charset="0"/>
                <a:cs typeface="Times New Roman" pitchFamily="18" charset="0"/>
              </a:rPr>
              <a:t>Jefferson Parish</a:t>
            </a:r>
          </a:p>
          <a:p>
            <a:pPr lvl="1"/>
            <a:r>
              <a:rPr lang="en-US" dirty="0">
                <a:latin typeface="Times New Roman" pitchFamily="18" charset="0"/>
                <a:cs typeface="Times New Roman" pitchFamily="18" charset="0"/>
              </a:rPr>
              <a:t>Two products (back-door efficiency arguments)</a:t>
            </a:r>
          </a:p>
          <a:p>
            <a:pPr lvl="1"/>
            <a:r>
              <a:rPr lang="en-US" dirty="0">
                <a:latin typeface="Times New Roman" pitchFamily="18" charset="0"/>
                <a:cs typeface="Times New Roman" pitchFamily="18" charset="0"/>
              </a:rPr>
              <a:t>“Conditional sale”</a:t>
            </a:r>
          </a:p>
          <a:p>
            <a:pPr lvl="1"/>
            <a:r>
              <a:rPr lang="en-US" dirty="0">
                <a:latin typeface="Times New Roman" pitchFamily="18" charset="0"/>
                <a:cs typeface="Times New Roman" pitchFamily="18" charset="0"/>
              </a:rPr>
              <a:t>Market power in tying product</a:t>
            </a:r>
          </a:p>
          <a:p>
            <a:pPr lvl="1"/>
            <a:r>
              <a:rPr lang="en-US" dirty="0">
                <a:latin typeface="Times New Roman" pitchFamily="18" charset="0"/>
                <a:cs typeface="Times New Roman" pitchFamily="18" charset="0"/>
              </a:rPr>
              <a:t>Substantial “foreclosure” in tied product market</a:t>
            </a:r>
          </a:p>
          <a:p>
            <a:r>
              <a:rPr lang="en-US" dirty="0">
                <a:latin typeface="Times New Roman" pitchFamily="18" charset="0"/>
                <a:cs typeface="Times New Roman" pitchFamily="18" charset="0"/>
              </a:rPr>
              <a:t>Unlikely today that SCT would reaffirm “per se” absent egregious, naked tying</a:t>
            </a:r>
            <a:br>
              <a:rPr lang="en-US" dirty="0">
                <a:latin typeface="Times New Roman" pitchFamily="18" charset="0"/>
                <a:cs typeface="Times New Roman" pitchFamily="18" charset="0"/>
              </a:rPr>
            </a:br>
            <a:endParaRPr lang="en-US" dirty="0">
              <a:latin typeface="Times New Roman" pitchFamily="18" charset="0"/>
              <a:cs typeface="Times New Roman" pitchFamily="18" charset="0"/>
            </a:endParaRPr>
          </a:p>
          <a:p>
            <a:pPr lvl="1"/>
            <a:endParaRPr lang="en-US" dirty="0">
              <a:latin typeface="Times New Roman" pitchFamily="18" charset="0"/>
              <a:cs typeface="Times New Roman" pitchFamily="18" charset="0"/>
            </a:endParaRPr>
          </a:p>
        </p:txBody>
      </p:sp>
      <p:sp>
        <p:nvSpPr>
          <p:cNvPr id="6" name="Text Placeholder 5"/>
          <p:cNvSpPr>
            <a:spLocks noGrp="1"/>
          </p:cNvSpPr>
          <p:nvPr>
            <p:ph type="body" sz="quarter" idx="3"/>
          </p:nvPr>
        </p:nvSpPr>
        <p:spPr>
          <a:xfrm>
            <a:off x="866454" y="1055709"/>
            <a:ext cx="5183188" cy="823912"/>
          </a:xfrm>
        </p:spPr>
        <p:txBody>
          <a:bodyPr/>
          <a:lstStyle/>
          <a:p>
            <a:r>
              <a:rPr lang="en-US" dirty="0">
                <a:latin typeface="Times New Roman" pitchFamily="18" charset="0"/>
                <a:cs typeface="Times New Roman" pitchFamily="18" charset="0"/>
              </a:rPr>
              <a:t>Tying</a:t>
            </a:r>
          </a:p>
        </p:txBody>
      </p:sp>
      <p:sp>
        <p:nvSpPr>
          <p:cNvPr id="7" name="Content Placeholder 6"/>
          <p:cNvSpPr>
            <a:spLocks noGrp="1"/>
          </p:cNvSpPr>
          <p:nvPr>
            <p:ph sz="quarter" idx="4"/>
          </p:nvPr>
        </p:nvSpPr>
        <p:spPr>
          <a:xfrm>
            <a:off x="6531382" y="2179031"/>
            <a:ext cx="4469993" cy="3951288"/>
          </a:xfrm>
        </p:spPr>
        <p:txBody>
          <a:bodyPr>
            <a:normAutofit fontScale="77500" lnSpcReduction="20000"/>
          </a:bodyPr>
          <a:lstStyle/>
          <a:p>
            <a:r>
              <a:rPr lang="en-US" dirty="0">
                <a:solidFill>
                  <a:srgbClr val="C00000"/>
                </a:solidFill>
                <a:latin typeface="Times New Roman" pitchFamily="18" charset="0"/>
                <a:cs typeface="Times New Roman" pitchFamily="18" charset="0"/>
              </a:rPr>
              <a:t>Never per se</a:t>
            </a:r>
          </a:p>
          <a:p>
            <a:r>
              <a:rPr lang="en-US" dirty="0">
                <a:solidFill>
                  <a:srgbClr val="C00000"/>
                </a:solidFill>
                <a:latin typeface="Times New Roman" pitchFamily="18" charset="0"/>
                <a:cs typeface="Times New Roman" pitchFamily="18" charset="0"/>
              </a:rPr>
              <a:t>Potential efficiencies long recognized</a:t>
            </a:r>
          </a:p>
          <a:p>
            <a:r>
              <a:rPr lang="en-US" dirty="0">
                <a:latin typeface="Times New Roman" pitchFamily="18" charset="0"/>
                <a:cs typeface="Times New Roman" pitchFamily="18" charset="0"/>
              </a:rPr>
              <a:t>But evolution in perception of degree of “foreclosure” that warrants presumption of  harm</a:t>
            </a:r>
          </a:p>
          <a:p>
            <a:pPr lvl="1"/>
            <a:r>
              <a:rPr lang="en-US" i="1" dirty="0">
                <a:latin typeface="Times New Roman" pitchFamily="18" charset="0"/>
                <a:cs typeface="Times New Roman" pitchFamily="18" charset="0"/>
              </a:rPr>
              <a:t>Standard Stations</a:t>
            </a:r>
          </a:p>
          <a:p>
            <a:pPr lvl="1"/>
            <a:r>
              <a:rPr lang="en-US" i="1" dirty="0">
                <a:latin typeface="Times New Roman" pitchFamily="18" charset="0"/>
                <a:cs typeface="Times New Roman" pitchFamily="18" charset="0"/>
              </a:rPr>
              <a:t>Tampa Electric</a:t>
            </a:r>
          </a:p>
          <a:p>
            <a:pPr lvl="1"/>
            <a:r>
              <a:rPr lang="en-US" i="1" dirty="0">
                <a:latin typeface="Times New Roman" pitchFamily="18" charset="0"/>
                <a:cs typeface="Times New Roman" pitchFamily="18" charset="0"/>
              </a:rPr>
              <a:t>Jefferson Parish</a:t>
            </a:r>
          </a:p>
          <a:p>
            <a:r>
              <a:rPr lang="en-US" dirty="0">
                <a:latin typeface="Times New Roman" pitchFamily="18" charset="0"/>
                <a:cs typeface="Times New Roman" pitchFamily="18" charset="0"/>
              </a:rPr>
              <a:t>Chicago judges have had substantial effects; perhaps pendulum swinging back now</a:t>
            </a:r>
          </a:p>
        </p:txBody>
      </p:sp>
      <p:sp>
        <p:nvSpPr>
          <p:cNvPr id="2" name="Slide Number Placeholder 1"/>
          <p:cNvSpPr>
            <a:spLocks noGrp="1"/>
          </p:cNvSpPr>
          <p:nvPr>
            <p:ph type="sldNum" sz="quarter" idx="12"/>
          </p:nvPr>
        </p:nvSpPr>
        <p:spPr/>
        <p:txBody>
          <a:bodyPr/>
          <a:lstStyle/>
          <a:p>
            <a:pPr>
              <a:defRPr/>
            </a:pPr>
            <a:fld id="{49225279-7568-44A6-95CA-0BEE59E67B08}" type="slidenum">
              <a:rPr lang="en-US" smtClean="0">
                <a:solidFill>
                  <a:srgbClr val="000000"/>
                </a:solidFill>
              </a:rPr>
              <a:pPr>
                <a:defRPr/>
              </a:pPr>
              <a:t>52</a:t>
            </a:fld>
            <a:endParaRPr lang="en-US">
              <a:solidFill>
                <a:srgbClr val="000000"/>
              </a:solidFill>
            </a:endParaRPr>
          </a:p>
        </p:txBody>
      </p:sp>
    </p:spTree>
    <p:extLst>
      <p:ext uri="{BB962C8B-B14F-4D97-AF65-F5344CB8AC3E}">
        <p14:creationId xmlns:p14="http://schemas.microsoft.com/office/powerpoint/2010/main" val="1807512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p:nvPr>
        </p:nvSpPr>
        <p:spPr>
          <a:xfrm>
            <a:off x="595009" y="313170"/>
            <a:ext cx="10515600" cy="1325563"/>
          </a:xfrm>
        </p:spPr>
        <p:txBody>
          <a:bodyPr>
            <a:normAutofit/>
          </a:bodyPr>
          <a:lstStyle/>
          <a:p>
            <a:r>
              <a:rPr lang="en-US" altLang="en-US" dirty="0"/>
              <a:t>Traditional Approach: Anticompetitive Effects</a:t>
            </a:r>
            <a:endParaRPr lang="en-US" altLang="en-US" sz="2400" cap="none" dirty="0"/>
          </a:p>
        </p:txBody>
      </p:sp>
      <p:sp>
        <p:nvSpPr>
          <p:cNvPr id="3" name="Content Placeholder 2"/>
          <p:cNvSpPr>
            <a:spLocks noGrp="1"/>
          </p:cNvSpPr>
          <p:nvPr>
            <p:ph idx="1"/>
          </p:nvPr>
        </p:nvSpPr>
        <p:spPr>
          <a:xfrm>
            <a:off x="863601" y="1413823"/>
            <a:ext cx="10515600" cy="4950836"/>
          </a:xfrm>
        </p:spPr>
        <p:txBody>
          <a:bodyPr>
            <a:normAutofit/>
          </a:bodyPr>
          <a:lstStyle/>
          <a:p>
            <a:pPr marL="457200" lvl="1" indent="0">
              <a:buNone/>
            </a:pPr>
            <a:r>
              <a:rPr lang="en-US" i="1" u="sng" dirty="0"/>
              <a:t>Northern Pacific (1958) Per Se Rule </a:t>
            </a:r>
          </a:p>
          <a:p>
            <a:pPr lvl="1"/>
            <a:endParaRPr lang="en-US" i="1" dirty="0"/>
          </a:p>
          <a:p>
            <a:pPr lvl="1"/>
            <a:endParaRPr lang="en-US" i="1" dirty="0"/>
          </a:p>
          <a:p>
            <a:pPr lvl="1"/>
            <a:endParaRPr lang="en-US" i="1" dirty="0"/>
          </a:p>
          <a:p>
            <a:pPr lvl="2"/>
            <a:r>
              <a:rPr lang="en-US" dirty="0"/>
              <a:t>“Leverage” of monopoly power from tying market to tied market</a:t>
            </a:r>
          </a:p>
          <a:p>
            <a:pPr lvl="2"/>
            <a:r>
              <a:rPr lang="en-US" dirty="0"/>
              <a:t> Forcing buyers to forego their free choice</a:t>
            </a:r>
          </a:p>
          <a:p>
            <a:pPr lvl="1"/>
            <a:r>
              <a:rPr lang="en-US" i="1" u="sng" dirty="0"/>
              <a:t>Fortner (1969)</a:t>
            </a:r>
            <a:endParaRPr lang="en-US" u="sng" dirty="0"/>
          </a:p>
          <a:p>
            <a:pPr lvl="2"/>
            <a:endParaRPr lang="en-US" dirty="0"/>
          </a:p>
          <a:p>
            <a:pPr lvl="2"/>
            <a:endParaRPr lang="en-US" dirty="0"/>
          </a:p>
          <a:p>
            <a:pPr lvl="2"/>
            <a:endParaRPr lang="en-US" dirty="0"/>
          </a:p>
          <a:p>
            <a:pPr lvl="2"/>
            <a:endParaRPr lang="en-US" dirty="0"/>
          </a:p>
          <a:p>
            <a:pPr lvl="2"/>
            <a:r>
              <a:rPr lang="en-US" dirty="0"/>
              <a:t>Evasion of price controls on the tying product</a:t>
            </a:r>
          </a:p>
          <a:p>
            <a:pPr lvl="2"/>
            <a:r>
              <a:rPr lang="en-US" dirty="0"/>
              <a:t>Fuller exploitation of the seller’s market power in the tying product through metering</a:t>
            </a:r>
          </a:p>
          <a:p>
            <a:endParaRPr lang="en-US" dirty="0"/>
          </a:p>
          <a:p>
            <a:endParaRPr lang="en-US" dirty="0"/>
          </a:p>
          <a:p>
            <a:endParaRPr lang="en-US" dirty="0"/>
          </a:p>
        </p:txBody>
      </p:sp>
      <p:sp>
        <p:nvSpPr>
          <p:cNvPr id="11267" name="Slide Number Placeholder 3"/>
          <p:cNvSpPr>
            <a:spLocks noGrp="1"/>
          </p:cNvSpPr>
          <p:nvPr>
            <p:ph type="sldNum" sz="quarter" idx="12"/>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20000"/>
              </a:spcBef>
              <a:buClr>
                <a:schemeClr val="accent1"/>
              </a:buClr>
              <a:buSzPct val="65000"/>
              <a:buFont typeface="Wingdings" panose="05000000000000000000" pitchFamily="2" charset="2"/>
              <a:buChar char="n"/>
              <a:defRPr sz="2000">
                <a:solidFill>
                  <a:schemeClr val="tx1"/>
                </a:solidFill>
                <a:latin typeface="Arial" panose="020B0604020202020204" pitchFamily="34" charset="0"/>
              </a:defRPr>
            </a:lvl1pPr>
            <a:lvl2pPr marL="742950" indent="-285750" eaLnBrk="0" hangingPunct="0">
              <a:spcBef>
                <a:spcPct val="20000"/>
              </a:spcBef>
              <a:buClr>
                <a:schemeClr val="accent2"/>
              </a:buClr>
              <a:buSzPct val="60000"/>
              <a:buFont typeface="Wingdings" panose="05000000000000000000" pitchFamily="2" charset="2"/>
              <a:buChar char="q"/>
              <a:defRPr>
                <a:solidFill>
                  <a:schemeClr val="tx1"/>
                </a:solidFill>
                <a:latin typeface="Arial" panose="020B0604020202020204" pitchFamily="34" charset="0"/>
              </a:defRPr>
            </a:lvl2pPr>
            <a:lvl3pPr marL="1143000" indent="-228600" eaLnBrk="0" hangingPunct="0">
              <a:spcBef>
                <a:spcPct val="20000"/>
              </a:spcBef>
              <a:buClr>
                <a:schemeClr val="accent1"/>
              </a:buClr>
              <a:buSzPct val="65000"/>
              <a:buFont typeface="Wingdings" panose="05000000000000000000" pitchFamily="2" charset="2"/>
              <a:buChar char="n"/>
              <a:defRPr sz="1600">
                <a:solidFill>
                  <a:schemeClr val="tx1"/>
                </a:solidFill>
                <a:latin typeface="Arial" panose="020B0604020202020204" pitchFamily="34" charset="0"/>
              </a:defRPr>
            </a:lvl3pPr>
            <a:lvl4pPr marL="1600200" indent="-228600" eaLnBrk="0" hangingPunct="0">
              <a:spcBef>
                <a:spcPct val="20000"/>
              </a:spcBef>
              <a:buClr>
                <a:schemeClr val="accent2"/>
              </a:buClr>
              <a:buSzPct val="70000"/>
              <a:buFont typeface="Wingdings" panose="05000000000000000000" pitchFamily="2" charset="2"/>
              <a:buChar char="q"/>
              <a:defRPr sz="1400">
                <a:solidFill>
                  <a:schemeClr val="tx1"/>
                </a:solidFill>
                <a:latin typeface="Arial" panose="020B0604020202020204" pitchFamily="34" charset="0"/>
              </a:defRPr>
            </a:lvl4pPr>
            <a:lvl5pPr marL="2057400" indent="-228600" eaLnBrk="0" hangingPunct="0">
              <a:spcBef>
                <a:spcPct val="20000"/>
              </a:spcBef>
              <a:buClr>
                <a:schemeClr val="accent1"/>
              </a:buClr>
              <a:buSzPct val="75000"/>
              <a:buFont typeface="Wingdings" panose="05000000000000000000" pitchFamily="2" charset="2"/>
              <a:buChar char="§"/>
              <a:defRPr sz="1200">
                <a:solidFill>
                  <a:schemeClr val="tx1"/>
                </a:solidFill>
                <a:latin typeface="Arial" panose="020B0604020202020204" pitchFamily="34" charset="0"/>
              </a:defRPr>
            </a:lvl5pPr>
            <a:lvl6pPr marL="2514600" indent="-228600" eaLnBrk="0" fontAlgn="base" hangingPunct="0">
              <a:spcBef>
                <a:spcPct val="20000"/>
              </a:spcBef>
              <a:spcAft>
                <a:spcPct val="0"/>
              </a:spcAft>
              <a:buClr>
                <a:schemeClr val="accent1"/>
              </a:buClr>
              <a:buSzPct val="75000"/>
              <a:buFont typeface="Wingdings" panose="05000000000000000000" pitchFamily="2" charset="2"/>
              <a:buChar char="§"/>
              <a:defRPr sz="1200">
                <a:solidFill>
                  <a:schemeClr val="tx1"/>
                </a:solidFill>
                <a:latin typeface="Arial" panose="020B0604020202020204" pitchFamily="34" charset="0"/>
              </a:defRPr>
            </a:lvl6pPr>
            <a:lvl7pPr marL="2971800" indent="-228600" eaLnBrk="0" fontAlgn="base" hangingPunct="0">
              <a:spcBef>
                <a:spcPct val="20000"/>
              </a:spcBef>
              <a:spcAft>
                <a:spcPct val="0"/>
              </a:spcAft>
              <a:buClr>
                <a:schemeClr val="accent1"/>
              </a:buClr>
              <a:buSzPct val="75000"/>
              <a:buFont typeface="Wingdings" panose="05000000000000000000" pitchFamily="2" charset="2"/>
              <a:buChar char="§"/>
              <a:defRPr sz="1200">
                <a:solidFill>
                  <a:schemeClr val="tx1"/>
                </a:solidFill>
                <a:latin typeface="Arial" panose="020B0604020202020204" pitchFamily="34" charset="0"/>
              </a:defRPr>
            </a:lvl7pPr>
            <a:lvl8pPr marL="3429000" indent="-228600" eaLnBrk="0" fontAlgn="base" hangingPunct="0">
              <a:spcBef>
                <a:spcPct val="20000"/>
              </a:spcBef>
              <a:spcAft>
                <a:spcPct val="0"/>
              </a:spcAft>
              <a:buClr>
                <a:schemeClr val="accent1"/>
              </a:buClr>
              <a:buSzPct val="75000"/>
              <a:buFont typeface="Wingdings" panose="05000000000000000000" pitchFamily="2" charset="2"/>
              <a:buChar char="§"/>
              <a:defRPr sz="1200">
                <a:solidFill>
                  <a:schemeClr val="tx1"/>
                </a:solidFill>
                <a:latin typeface="Arial" panose="020B0604020202020204" pitchFamily="34" charset="0"/>
              </a:defRPr>
            </a:lvl8pPr>
            <a:lvl9pPr marL="3886200" indent="-228600" eaLnBrk="0" fontAlgn="base" hangingPunct="0">
              <a:spcBef>
                <a:spcPct val="20000"/>
              </a:spcBef>
              <a:spcAft>
                <a:spcPct val="0"/>
              </a:spcAft>
              <a:buClr>
                <a:schemeClr val="accent1"/>
              </a:buClr>
              <a:buSzPct val="75000"/>
              <a:buFont typeface="Wingdings" panose="05000000000000000000" pitchFamily="2" charset="2"/>
              <a:buChar char="§"/>
              <a:defRPr sz="1200">
                <a:solidFill>
                  <a:schemeClr val="tx1"/>
                </a:solidFill>
                <a:latin typeface="Arial" panose="020B0604020202020204" pitchFamily="34" charset="0"/>
              </a:defRPr>
            </a:lvl9pPr>
          </a:lstStyle>
          <a:p>
            <a:pPr eaLnBrk="1" hangingPunct="1">
              <a:spcBef>
                <a:spcPct val="0"/>
              </a:spcBef>
              <a:buClrTx/>
              <a:buSzTx/>
              <a:buFontTx/>
              <a:buNone/>
            </a:pPr>
            <a:fld id="{C08427DB-767C-4A47-A2A3-F34D43040927}" type="slidenum">
              <a:rPr lang="en-US" altLang="en-US" sz="900">
                <a:solidFill>
                  <a:srgbClr val="000000"/>
                </a:solidFill>
                <a:latin typeface="Garamond" pitchFamily="18" charset="0"/>
              </a:rPr>
              <a:pPr eaLnBrk="1" hangingPunct="1">
                <a:spcBef>
                  <a:spcPct val="0"/>
                </a:spcBef>
                <a:buClrTx/>
                <a:buSzTx/>
                <a:buFontTx/>
                <a:buNone/>
              </a:pPr>
              <a:t>6</a:t>
            </a:fld>
            <a:endParaRPr lang="en-US" altLang="en-US" sz="900">
              <a:solidFill>
                <a:srgbClr val="000000"/>
              </a:solidFill>
              <a:latin typeface="Garamond" pitchFamily="18" charset="0"/>
            </a:endParaRPr>
          </a:p>
        </p:txBody>
      </p:sp>
      <p:sp>
        <p:nvSpPr>
          <p:cNvPr id="4" name="TextBox 3"/>
          <p:cNvSpPr txBox="1"/>
          <p:nvPr/>
        </p:nvSpPr>
        <p:spPr>
          <a:xfrm>
            <a:off x="865172" y="6193487"/>
            <a:ext cx="10784192" cy="461665"/>
          </a:xfrm>
          <a:prstGeom prst="rect">
            <a:avLst/>
          </a:prstGeom>
          <a:noFill/>
        </p:spPr>
        <p:txBody>
          <a:bodyPr wrap="square" rtlCol="0">
            <a:spAutoFit/>
          </a:bodyPr>
          <a:lstStyle/>
          <a:p>
            <a:r>
              <a:rPr lang="en-US" sz="1200" baseline="30000" dirty="0"/>
              <a:t>1</a:t>
            </a:r>
            <a:r>
              <a:rPr lang="en-US" sz="1200" dirty="0"/>
              <a:t> Northern Pacific Ry. v. United States, 356 U.S. 1 (1958) (internal quotation marks and citation omitted).</a:t>
            </a:r>
          </a:p>
          <a:p>
            <a:r>
              <a:rPr lang="en-US" sz="1200" baseline="30000" dirty="0"/>
              <a:t>2</a:t>
            </a:r>
            <a:r>
              <a:rPr lang="en-US" sz="1200" dirty="0"/>
              <a:t> Fortner Enterprises, Inc. v. United States Steel Corp., 394 U.S. 495, 513-14 (1969) (Fortner I) (White, J., dissenting). </a:t>
            </a:r>
          </a:p>
        </p:txBody>
      </p:sp>
      <p:sp>
        <p:nvSpPr>
          <p:cNvPr id="6" name="TextBox 5"/>
          <p:cNvSpPr txBox="1"/>
          <p:nvPr/>
        </p:nvSpPr>
        <p:spPr>
          <a:xfrm>
            <a:off x="1372450" y="1869319"/>
            <a:ext cx="8599360" cy="954107"/>
          </a:xfrm>
          <a:prstGeom prst="rect">
            <a:avLst/>
          </a:prstGeom>
          <a:noFill/>
          <a:ln>
            <a:solidFill>
              <a:schemeClr val="accent1"/>
            </a:solidFill>
          </a:ln>
        </p:spPr>
        <p:txBody>
          <a:bodyPr wrap="square" rtlCol="0">
            <a:spAutoFit/>
          </a:bodyPr>
          <a:lstStyle/>
          <a:p>
            <a:r>
              <a:rPr lang="en-US" sz="1400" b="1" dirty="0"/>
              <a:t>[T]</a:t>
            </a:r>
            <a:r>
              <a:rPr lang="en-US" sz="1400" b="1" dirty="0" err="1"/>
              <a:t>ying</a:t>
            </a:r>
            <a:r>
              <a:rPr lang="en-US" sz="1400" b="1" dirty="0"/>
              <a:t> agreements serve hardly any purpose beyond the suppression of competition. They deny competitors free access to the market for the tied product, not because the party imposing the tying requirements has a better product or a lower price but because of his power or leverage in another market. At the same time buyers are forced to forego their free choice between competing products. </a:t>
            </a:r>
            <a:r>
              <a:rPr lang="en-US" sz="1400" b="1" baseline="30000" dirty="0"/>
              <a:t>1</a:t>
            </a:r>
          </a:p>
        </p:txBody>
      </p:sp>
      <p:sp>
        <p:nvSpPr>
          <p:cNvPr id="2" name="TextBox 1"/>
          <p:cNvSpPr txBox="1"/>
          <p:nvPr/>
        </p:nvSpPr>
        <p:spPr>
          <a:xfrm>
            <a:off x="1372450" y="4307475"/>
            <a:ext cx="8585200" cy="954107"/>
          </a:xfrm>
          <a:prstGeom prst="rect">
            <a:avLst/>
          </a:prstGeom>
          <a:noFill/>
          <a:ln>
            <a:solidFill>
              <a:schemeClr val="accent1"/>
            </a:solidFill>
          </a:ln>
        </p:spPr>
        <p:txBody>
          <a:bodyPr wrap="square" rtlCol="0">
            <a:spAutoFit/>
          </a:bodyPr>
          <a:lstStyle/>
          <a:p>
            <a:r>
              <a:rPr lang="en-US" sz="1400" b="1" dirty="0"/>
              <a:t>“[T]</a:t>
            </a:r>
            <a:r>
              <a:rPr lang="en-US" sz="1400" b="1" dirty="0" err="1"/>
              <a:t>ying</a:t>
            </a:r>
            <a:r>
              <a:rPr lang="en-US" sz="1400" b="1" dirty="0"/>
              <a:t> arrangements may be used to evade price control in the tying product through clandestine transfer of the profit to the tied product;  they may be used as a counting device to effect price discrimination;  and they may be used to force a full line of products on the customer so as to extract more easily from him a monopoly return on one unique product in the line.”</a:t>
            </a:r>
            <a:r>
              <a:rPr lang="en-US" sz="1400" b="1" baseline="30000" dirty="0"/>
              <a:t>2</a:t>
            </a:r>
            <a:r>
              <a:rPr lang="en-US" sz="1400" b="1" dirty="0"/>
              <a:t> </a:t>
            </a:r>
          </a:p>
        </p:txBody>
      </p:sp>
    </p:spTree>
    <p:extLst>
      <p:ext uri="{BB962C8B-B14F-4D97-AF65-F5344CB8AC3E}">
        <p14:creationId xmlns:p14="http://schemas.microsoft.com/office/powerpoint/2010/main" val="128725250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6E08D4-19FB-423B-B5F2-3EDC9698ACD7}"/>
              </a:ext>
            </a:extLst>
          </p:cNvPr>
          <p:cNvSpPr>
            <a:spLocks noGrp="1"/>
          </p:cNvSpPr>
          <p:nvPr>
            <p:ph type="title"/>
          </p:nvPr>
        </p:nvSpPr>
        <p:spPr/>
        <p:txBody>
          <a:bodyPr/>
          <a:lstStyle/>
          <a:p>
            <a:r>
              <a:rPr lang="en-US" i="1" dirty="0"/>
              <a:t>What Changed?</a:t>
            </a:r>
            <a:r>
              <a:rPr lang="en-US" dirty="0"/>
              <a:t> </a:t>
            </a:r>
            <a:br>
              <a:rPr lang="en-US" dirty="0"/>
            </a:br>
            <a:r>
              <a:rPr lang="en-US" i="1" dirty="0"/>
              <a:t>Answer: </a:t>
            </a:r>
            <a:r>
              <a:rPr lang="en-US" dirty="0"/>
              <a:t>The Chicago School Critique</a:t>
            </a:r>
          </a:p>
        </p:txBody>
      </p:sp>
      <p:sp>
        <p:nvSpPr>
          <p:cNvPr id="3" name="Content Placeholder 2">
            <a:extLst>
              <a:ext uri="{FF2B5EF4-FFF2-40B4-BE49-F238E27FC236}">
                <a16:creationId xmlns:a16="http://schemas.microsoft.com/office/drawing/2014/main" id="{B5978E36-3C63-4A66-A097-DFBAB3DDD488}"/>
              </a:ext>
            </a:extLst>
          </p:cNvPr>
          <p:cNvSpPr>
            <a:spLocks noGrp="1"/>
          </p:cNvSpPr>
          <p:nvPr>
            <p:ph idx="1"/>
          </p:nvPr>
        </p:nvSpPr>
        <p:spPr>
          <a:xfrm>
            <a:off x="819346" y="1806575"/>
            <a:ext cx="9521857" cy="4775200"/>
          </a:xfrm>
        </p:spPr>
        <p:txBody>
          <a:bodyPr>
            <a:normAutofit/>
          </a:bodyPr>
          <a:lstStyle/>
          <a:p>
            <a:pPr marL="0" indent="0">
              <a:buNone/>
            </a:pPr>
            <a:r>
              <a:rPr lang="en-US" sz="2400" dirty="0"/>
              <a:t>Three Prongs to the Critique</a:t>
            </a:r>
          </a:p>
          <a:p>
            <a:pPr lvl="1"/>
            <a:r>
              <a:rPr lang="en-US" sz="2000" dirty="0"/>
              <a:t>#1-- No economic motivation for tying to “leverage” tying product market power to tied product because there is only a </a:t>
            </a:r>
            <a:r>
              <a:rPr lang="en-US" sz="2000" dirty="0">
                <a:solidFill>
                  <a:srgbClr val="C00000"/>
                </a:solidFill>
              </a:rPr>
              <a:t>“single monopoly profit.</a:t>
            </a:r>
            <a:r>
              <a:rPr lang="en-US" sz="2000" dirty="0"/>
              <a:t>” </a:t>
            </a:r>
          </a:p>
          <a:p>
            <a:pPr lvl="1"/>
            <a:r>
              <a:rPr lang="en-US" sz="2000" dirty="0"/>
              <a:t>#2 –Tying is rarely anticompetitive. It usually is </a:t>
            </a:r>
            <a:r>
              <a:rPr lang="en-US" sz="2000" dirty="0">
                <a:solidFill>
                  <a:srgbClr val="C00000"/>
                </a:solidFill>
              </a:rPr>
              <a:t>“exploitative,” not “exclusionary”</a:t>
            </a:r>
          </a:p>
          <a:p>
            <a:pPr lvl="1"/>
            <a:r>
              <a:rPr lang="en-US" sz="2000" dirty="0"/>
              <a:t>#3 - Tying is often </a:t>
            </a:r>
            <a:r>
              <a:rPr lang="en-US" sz="2000" dirty="0">
                <a:solidFill>
                  <a:srgbClr val="C00000"/>
                </a:solidFill>
              </a:rPr>
              <a:t>efficiency-based </a:t>
            </a:r>
          </a:p>
          <a:p>
            <a:r>
              <a:rPr lang="en-US" sz="2400" dirty="0"/>
              <a:t>Post-Chicago Answers</a:t>
            </a:r>
          </a:p>
          <a:p>
            <a:pPr lvl="1"/>
            <a:r>
              <a:rPr lang="en-US" sz="2000" dirty="0"/>
              <a:t>#1 – The “single monopoly profit” theory is based on very, very limiting assumptions that often do not apply to real world markets when tying occurs</a:t>
            </a:r>
          </a:p>
          <a:p>
            <a:pPr lvl="1"/>
            <a:r>
              <a:rPr lang="en-US" sz="2000" dirty="0"/>
              <a:t>#2 – Tying can lead to anticompetitive harms in the tied product or tying product market thru foreclosure or forcing 2-level entry</a:t>
            </a:r>
          </a:p>
          <a:p>
            <a:pPr lvl="1"/>
            <a:r>
              <a:rPr lang="en-US" sz="2000" dirty="0"/>
              <a:t>#3 – It is the case that tying may be efficient.  This would seem sufficient to trigger the quick look or rule of reason, following the logic of </a:t>
            </a:r>
            <a:r>
              <a:rPr lang="en-US" sz="2000" i="1" dirty="0"/>
              <a:t>BMI</a:t>
            </a:r>
          </a:p>
        </p:txBody>
      </p:sp>
      <p:sp>
        <p:nvSpPr>
          <p:cNvPr id="5" name="Slide Number Placeholder 4">
            <a:extLst>
              <a:ext uri="{FF2B5EF4-FFF2-40B4-BE49-F238E27FC236}">
                <a16:creationId xmlns:a16="http://schemas.microsoft.com/office/drawing/2014/main" id="{0CAA59E2-4744-489A-BAAA-77531926B1E5}"/>
              </a:ext>
            </a:extLst>
          </p:cNvPr>
          <p:cNvSpPr>
            <a:spLocks noGrp="1"/>
          </p:cNvSpPr>
          <p:nvPr>
            <p:ph type="sldNum" sz="quarter" idx="12"/>
          </p:nvPr>
        </p:nvSpPr>
        <p:spPr/>
        <p:txBody>
          <a:bodyPr/>
          <a:lstStyle/>
          <a:p>
            <a:fld id="{87C73BCF-10A9-4C98-820C-00886F1B0A2E}" type="slidenum">
              <a:rPr lang="en-US" smtClean="0"/>
              <a:t>7</a:t>
            </a:fld>
            <a:endParaRPr lang="en-US"/>
          </a:p>
        </p:txBody>
      </p:sp>
    </p:spTree>
    <p:extLst>
      <p:ext uri="{BB962C8B-B14F-4D97-AF65-F5344CB8AC3E}">
        <p14:creationId xmlns:p14="http://schemas.microsoft.com/office/powerpoint/2010/main" val="81452066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E0509B-8906-4F64-B069-49E8DBD397E6}"/>
              </a:ext>
            </a:extLst>
          </p:cNvPr>
          <p:cNvSpPr>
            <a:spLocks noGrp="1"/>
          </p:cNvSpPr>
          <p:nvPr>
            <p:ph type="title"/>
          </p:nvPr>
        </p:nvSpPr>
        <p:spPr/>
        <p:txBody>
          <a:bodyPr/>
          <a:lstStyle/>
          <a:p>
            <a:pPr algn="ctr"/>
            <a:r>
              <a:rPr lang="en-US" dirty="0"/>
              <a:t>Jefferson Parish</a:t>
            </a:r>
          </a:p>
        </p:txBody>
      </p:sp>
      <p:sp>
        <p:nvSpPr>
          <p:cNvPr id="3" name="Text Placeholder 2">
            <a:extLst>
              <a:ext uri="{FF2B5EF4-FFF2-40B4-BE49-F238E27FC236}">
                <a16:creationId xmlns:a16="http://schemas.microsoft.com/office/drawing/2014/main" id="{159FAF13-3C07-4058-81BE-E5A20F0B2EDF}"/>
              </a:ext>
            </a:extLst>
          </p:cNvPr>
          <p:cNvSpPr>
            <a:spLocks noGrp="1"/>
          </p:cNvSpPr>
          <p:nvPr>
            <p:ph type="body" idx="1"/>
          </p:nvPr>
        </p:nvSpPr>
        <p:spPr/>
        <p:txBody>
          <a:bodyPr/>
          <a:lstStyle/>
          <a:p>
            <a:r>
              <a:rPr lang="en-US" dirty="0"/>
              <a:t> </a:t>
            </a:r>
          </a:p>
        </p:txBody>
      </p:sp>
      <p:sp>
        <p:nvSpPr>
          <p:cNvPr id="5" name="Slide Number Placeholder 4">
            <a:extLst>
              <a:ext uri="{FF2B5EF4-FFF2-40B4-BE49-F238E27FC236}">
                <a16:creationId xmlns:a16="http://schemas.microsoft.com/office/drawing/2014/main" id="{87F8A3F8-BE7A-46AA-8DAE-99EE54D7B8BF}"/>
              </a:ext>
            </a:extLst>
          </p:cNvPr>
          <p:cNvSpPr>
            <a:spLocks noGrp="1"/>
          </p:cNvSpPr>
          <p:nvPr>
            <p:ph type="sldNum" sz="quarter" idx="12"/>
          </p:nvPr>
        </p:nvSpPr>
        <p:spPr/>
        <p:txBody>
          <a:bodyPr/>
          <a:lstStyle/>
          <a:p>
            <a:fld id="{87C73BCF-10A9-4C98-820C-00886F1B0A2E}" type="slidenum">
              <a:rPr lang="en-US" smtClean="0"/>
              <a:t>8</a:t>
            </a:fld>
            <a:endParaRPr lang="en-US"/>
          </a:p>
        </p:txBody>
      </p:sp>
    </p:spTree>
    <p:extLst>
      <p:ext uri="{BB962C8B-B14F-4D97-AF65-F5344CB8AC3E}">
        <p14:creationId xmlns:p14="http://schemas.microsoft.com/office/powerpoint/2010/main" val="309861763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27116" y="6792"/>
            <a:ext cx="10515600" cy="1325563"/>
          </a:xfrm>
        </p:spPr>
        <p:txBody>
          <a:bodyPr/>
          <a:lstStyle/>
          <a:p>
            <a:r>
              <a:rPr lang="en-US" altLang="en-US" i="1" dirty="0">
                <a:latin typeface="Times New Roman" panose="02020603050405020304" pitchFamily="18" charset="0"/>
                <a:cs typeface="Times New Roman" panose="02020603050405020304" pitchFamily="18" charset="0"/>
              </a:rPr>
              <a:t>Jefferson Parish </a:t>
            </a:r>
            <a:r>
              <a:rPr lang="en-US" altLang="en-US" dirty="0">
                <a:latin typeface="Times New Roman" panose="02020603050405020304" pitchFamily="18" charset="0"/>
                <a:cs typeface="Times New Roman" panose="02020603050405020304" pitchFamily="18" charset="0"/>
              </a:rPr>
              <a:t>(1984) Majority: </a:t>
            </a:r>
            <a:r>
              <a:rPr lang="en-US" altLang="en-US" i="1" dirty="0">
                <a:latin typeface="Times New Roman" panose="02020603050405020304" pitchFamily="18" charset="0"/>
                <a:cs typeface="Times New Roman" panose="02020603050405020304" pitchFamily="18" charset="0"/>
              </a:rPr>
              <a:t>“Forcing”</a:t>
            </a:r>
            <a:r>
              <a:rPr lang="en-US" altLang="en-US" dirty="0">
                <a:latin typeface="Times New Roman" panose="02020603050405020304" pitchFamily="18" charset="0"/>
                <a:cs typeface="Times New Roman" panose="02020603050405020304" pitchFamily="18" charset="0"/>
              </a:rPr>
              <a:t> </a:t>
            </a:r>
            <a:r>
              <a:rPr lang="en-US" altLang="en-US" sz="1800" i="1" dirty="0">
                <a:solidFill>
                  <a:srgbClr val="00B0F0"/>
                </a:solidFill>
                <a:latin typeface="Times New Roman" panose="02020603050405020304" pitchFamily="18" charset="0"/>
                <a:cs typeface="Times New Roman" panose="02020603050405020304" pitchFamily="18" charset="0"/>
              </a:rPr>
              <a:t>(pp. 1002-03)</a:t>
            </a:r>
            <a:endParaRPr lang="en-US" i="1" dirty="0">
              <a:solidFill>
                <a:srgbClr val="00B0F0"/>
              </a:solidFill>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a:xfrm>
            <a:off x="527116" y="1465437"/>
            <a:ext cx="10515600" cy="5385771"/>
          </a:xfrm>
        </p:spPr>
        <p:txBody>
          <a:bodyPr>
            <a:normAutofit/>
          </a:bodyPr>
          <a:lstStyle/>
          <a:p>
            <a:r>
              <a:rPr lang="en-US" sz="2000" dirty="0">
                <a:latin typeface="Times New Roman" panose="02020603050405020304" pitchFamily="18" charset="0"/>
                <a:cs typeface="Times New Roman" panose="02020603050405020304" pitchFamily="18" charset="0"/>
              </a:rPr>
              <a:t>“</a:t>
            </a:r>
            <a:r>
              <a:rPr lang="en-US" sz="2000" dirty="0">
                <a:solidFill>
                  <a:srgbClr val="C00000"/>
                </a:solidFill>
                <a:latin typeface="Times New Roman" panose="02020603050405020304" pitchFamily="18" charset="0"/>
                <a:cs typeface="Times New Roman" panose="02020603050405020304" pitchFamily="18" charset="0"/>
              </a:rPr>
              <a:t>It is far too late in the history </a:t>
            </a:r>
            <a:r>
              <a:rPr lang="en-US" sz="2000" dirty="0">
                <a:latin typeface="Times New Roman" panose="02020603050405020304" pitchFamily="18" charset="0"/>
                <a:cs typeface="Times New Roman" panose="02020603050405020304" pitchFamily="18" charset="0"/>
              </a:rPr>
              <a:t>of our antitrust jurisprudence </a:t>
            </a:r>
            <a:r>
              <a:rPr lang="en-US" sz="2000" dirty="0">
                <a:solidFill>
                  <a:srgbClr val="C00000"/>
                </a:solidFill>
                <a:latin typeface="Times New Roman" panose="02020603050405020304" pitchFamily="18" charset="0"/>
                <a:cs typeface="Times New Roman" panose="02020603050405020304" pitchFamily="18" charset="0"/>
              </a:rPr>
              <a:t>to question </a:t>
            </a:r>
            <a:r>
              <a:rPr lang="en-US" sz="2000" dirty="0">
                <a:latin typeface="Times New Roman" panose="02020603050405020304" pitchFamily="18" charset="0"/>
                <a:cs typeface="Times New Roman" panose="02020603050405020304" pitchFamily="18" charset="0"/>
              </a:rPr>
              <a:t>the proposition that certain </a:t>
            </a:r>
            <a:r>
              <a:rPr lang="en-US" sz="2000" dirty="0">
                <a:solidFill>
                  <a:srgbClr val="C00000"/>
                </a:solidFill>
                <a:latin typeface="Times New Roman" panose="02020603050405020304" pitchFamily="18" charset="0"/>
                <a:cs typeface="Times New Roman" panose="02020603050405020304" pitchFamily="18" charset="0"/>
              </a:rPr>
              <a:t>tying </a:t>
            </a:r>
            <a:r>
              <a:rPr lang="en-US" sz="2000" dirty="0">
                <a:latin typeface="Times New Roman" panose="02020603050405020304" pitchFamily="18" charset="0"/>
                <a:cs typeface="Times New Roman" panose="02020603050405020304" pitchFamily="18" charset="0"/>
              </a:rPr>
              <a:t>arrangements pose an unacceptable risk of stifling competition, and therefore are </a:t>
            </a:r>
            <a:r>
              <a:rPr lang="en-US" sz="2000" dirty="0">
                <a:solidFill>
                  <a:srgbClr val="C00000"/>
                </a:solidFill>
                <a:latin typeface="Times New Roman" panose="02020603050405020304" pitchFamily="18" charset="0"/>
                <a:cs typeface="Times New Roman" panose="02020603050405020304" pitchFamily="18" charset="0"/>
              </a:rPr>
              <a:t>unreasonable "</a:t>
            </a:r>
            <a:r>
              <a:rPr lang="en-US" sz="2000" i="1" dirty="0">
                <a:solidFill>
                  <a:srgbClr val="C00000"/>
                </a:solidFill>
                <a:latin typeface="Times New Roman" panose="02020603050405020304" pitchFamily="18" charset="0"/>
                <a:cs typeface="Times New Roman" panose="02020603050405020304" pitchFamily="18" charset="0"/>
              </a:rPr>
              <a:t>per se</a:t>
            </a:r>
            <a:r>
              <a:rPr lang="en-US" sz="2000" i="1" dirty="0">
                <a:latin typeface="Times New Roman" panose="02020603050405020304" pitchFamily="18" charset="0"/>
                <a:cs typeface="Times New Roman" panose="02020603050405020304" pitchFamily="18" charset="0"/>
              </a:rPr>
              <a:t>.</a:t>
            </a:r>
            <a:r>
              <a:rPr lang="en-US" sz="2000" dirty="0">
                <a:latin typeface="Times New Roman" panose="02020603050405020304" pitchFamily="18" charset="0"/>
                <a:cs typeface="Times New Roman" panose="02020603050405020304" pitchFamily="18" charset="0"/>
              </a:rPr>
              <a:t>" </a:t>
            </a:r>
          </a:p>
          <a:p>
            <a:r>
              <a:rPr lang="en-US" sz="2000" dirty="0">
                <a:latin typeface="Times New Roman" panose="02020603050405020304" pitchFamily="18" charset="0"/>
                <a:cs typeface="Times New Roman" panose="02020603050405020304" pitchFamily="18" charset="0"/>
              </a:rPr>
              <a:t>“It is clear, </a:t>
            </a:r>
            <a:r>
              <a:rPr lang="en-US" sz="2000" dirty="0">
                <a:solidFill>
                  <a:srgbClr val="C00000"/>
                </a:solidFill>
                <a:latin typeface="Times New Roman" panose="02020603050405020304" pitchFamily="18" charset="0"/>
                <a:cs typeface="Times New Roman" panose="02020603050405020304" pitchFamily="18" charset="0"/>
              </a:rPr>
              <a:t>however, that not every refusal to sell two products separately can be said to restrain competition</a:t>
            </a:r>
            <a:r>
              <a:rPr lang="en-US" sz="2000" dirty="0">
                <a:latin typeface="Times New Roman" panose="02020603050405020304" pitchFamily="18" charset="0"/>
                <a:cs typeface="Times New Roman" panose="02020603050405020304" pitchFamily="18" charset="0"/>
              </a:rPr>
              <a:t>. If each of the products may be purchased separately in a competitive market, one seller's decision to sell the two in a single package imposes no unreasonable restraint on either market, particularly if competing suppliers are free to sell either the entire package or its several parts.” </a:t>
            </a:r>
          </a:p>
          <a:p>
            <a:r>
              <a:rPr lang="en-US" sz="2000" dirty="0">
                <a:latin typeface="Times New Roman" panose="02020603050405020304" pitchFamily="18" charset="0"/>
                <a:cs typeface="Times New Roman" panose="02020603050405020304" pitchFamily="18" charset="0"/>
              </a:rPr>
              <a:t>"Our cases have concluded that the essential characteristic of an </a:t>
            </a:r>
            <a:r>
              <a:rPr lang="en-US" sz="2000" dirty="0">
                <a:solidFill>
                  <a:srgbClr val="C00000"/>
                </a:solidFill>
                <a:latin typeface="Times New Roman" panose="02020603050405020304" pitchFamily="18" charset="0"/>
                <a:cs typeface="Times New Roman" panose="02020603050405020304" pitchFamily="18" charset="0"/>
              </a:rPr>
              <a:t>invalid tying arrangement </a:t>
            </a:r>
            <a:r>
              <a:rPr lang="en-US" sz="2000" dirty="0">
                <a:latin typeface="Times New Roman" panose="02020603050405020304" pitchFamily="18" charset="0"/>
                <a:cs typeface="Times New Roman" panose="02020603050405020304" pitchFamily="18" charset="0"/>
              </a:rPr>
              <a:t>lies in the seller's exploitation of its control over the tying product to </a:t>
            </a:r>
            <a:r>
              <a:rPr lang="en-US" sz="2000" b="1" dirty="0">
                <a:solidFill>
                  <a:srgbClr val="C00000"/>
                </a:solidFill>
                <a:latin typeface="Times New Roman" panose="02020603050405020304" pitchFamily="18" charset="0"/>
                <a:cs typeface="Times New Roman" panose="02020603050405020304" pitchFamily="18" charset="0"/>
              </a:rPr>
              <a:t>force the buyer into the purchase of a tied product </a:t>
            </a:r>
            <a:r>
              <a:rPr lang="en-US" sz="2000" b="1" dirty="0">
                <a:latin typeface="Times New Roman" panose="02020603050405020304" pitchFamily="18" charset="0"/>
                <a:cs typeface="Times New Roman" panose="02020603050405020304" pitchFamily="18" charset="0"/>
              </a:rPr>
              <a:t>that the buyer either did not want at all, or might have preferred to purchase elsewhere on different terms.” </a:t>
            </a:r>
          </a:p>
          <a:p>
            <a:r>
              <a:rPr lang="en-US" sz="2000" dirty="0">
                <a:solidFill>
                  <a:srgbClr val="C00000"/>
                </a:solidFill>
                <a:latin typeface="Times New Roman" panose="02020603050405020304" pitchFamily="18" charset="0"/>
                <a:cs typeface="Times New Roman" panose="02020603050405020304" pitchFamily="18" charset="0"/>
              </a:rPr>
              <a:t>“When such "forcing" is present, competition on the merits in the market for the tied item is restrained and the Sherman Act is violated.”</a:t>
            </a:r>
          </a:p>
          <a:p>
            <a:endParaRPr lang="en-US" sz="2000" dirty="0">
              <a:latin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9</a:t>
            </a:fld>
            <a:endParaRPr lang="en-US" altLang="en-US"/>
          </a:p>
        </p:txBody>
      </p:sp>
    </p:spTree>
    <p:extLst>
      <p:ext uri="{BB962C8B-B14F-4D97-AF65-F5344CB8AC3E}">
        <p14:creationId xmlns:p14="http://schemas.microsoft.com/office/powerpoint/2010/main" val="425886886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imes New Roma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15647</TotalTime>
  <Words>8227</Words>
  <Application>Microsoft Office PowerPoint</Application>
  <PresentationFormat>Widescreen</PresentationFormat>
  <Paragraphs>623</Paragraphs>
  <Slides>52</Slides>
  <Notes>8</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52</vt:i4>
      </vt:variant>
    </vt:vector>
  </HeadingPairs>
  <TitlesOfParts>
    <vt:vector size="58" baseType="lpstr">
      <vt:lpstr>Arial</vt:lpstr>
      <vt:lpstr>Calibri</vt:lpstr>
      <vt:lpstr>Garamond</vt:lpstr>
      <vt:lpstr>Times New Roman</vt:lpstr>
      <vt:lpstr>Wingdings</vt:lpstr>
      <vt:lpstr>Office Theme</vt:lpstr>
      <vt:lpstr>   Topic 22   Tying Arrangements  Professor Steven Salop Antitrust Econ &amp; Law Fall 2021  </vt:lpstr>
      <vt:lpstr>What is Tying</vt:lpstr>
      <vt:lpstr>Statutory Coverage</vt:lpstr>
      <vt:lpstr>Overview of Law and Policy</vt:lpstr>
      <vt:lpstr>The “Traditional” Approach: Tying is Per Se Illegal</vt:lpstr>
      <vt:lpstr>Traditional Approach: Anticompetitive Effects</vt:lpstr>
      <vt:lpstr>What Changed?  Answer: The Chicago School Critique</vt:lpstr>
      <vt:lpstr>Jefferson Parish</vt:lpstr>
      <vt:lpstr>Jefferson Parish (1984) Majority: “Forcing” (pp. 1002-03)</vt:lpstr>
      <vt:lpstr>Majority: Other Possible Competitive Harms </vt:lpstr>
      <vt:lpstr>J. O’Connor’s Concurrence: Animated by the Chicago Critique (pp.1011-13)</vt:lpstr>
      <vt:lpstr>Majority on “Exploitative” vs “Exclusionary”  Effects</vt:lpstr>
      <vt:lpstr>Concurrence Agrees With Exclusionary Effects Concerns (pp.1011-12)</vt:lpstr>
      <vt:lpstr>Majority Bottom Line – The Per Se Rule</vt:lpstr>
      <vt:lpstr>Three Prongs of Per se Rule: Majority Language </vt:lpstr>
      <vt:lpstr>But “Functional Integration” is Not Sufficient for a “Single” Product</vt:lpstr>
      <vt:lpstr>Jefferson Parish Factual Analysis</vt:lpstr>
      <vt:lpstr>Jefferson Parish Facts: Majority</vt:lpstr>
      <vt:lpstr>Separate Products Evidence: Anesthesiological Service as Separate from Surgical Service</vt:lpstr>
      <vt:lpstr>Market Power Evidence: East Jeff. Hospital Lacks Sufficient Market Power to “Force”(p. 1008) </vt:lpstr>
      <vt:lpstr>Further Evolution in the Case Law</vt:lpstr>
      <vt:lpstr>Microsoft (D.C. Cir. 2001) Tying Analysis:   Impact in Tied Product (Browser) Market</vt:lpstr>
      <vt:lpstr>Microsoft: Tying in Section 1 &amp; Section 2</vt:lpstr>
      <vt:lpstr>Microsoft Section 1 (Tied Mkt for Browsers) Analysis: Summary (p. 1020)</vt:lpstr>
      <vt:lpstr>Microsoft: Separate Products Analysis as Proxy For Efficiency Benefits of Bundling</vt:lpstr>
      <vt:lpstr>Compare EU on Microsoft Tying of Media Player (EGC 2004)</vt:lpstr>
      <vt:lpstr>Illinois Tool Works (2006): Patented Products</vt:lpstr>
      <vt:lpstr>Economic Analysis: The Flawed Single Monopoly Profit Theory in Tying: </vt:lpstr>
      <vt:lpstr>J. O’Connor Concurrence: Single Monopoly Profit Theory</vt:lpstr>
      <vt:lpstr>Economic Analysis: Single Monopoly Profit Theory Applies ONLY in  Very Limited Market Conditions</vt:lpstr>
      <vt:lpstr>Numerical Example of Single Monop Profit Theory in Tying</vt:lpstr>
      <vt:lpstr>Anticompetitive Rationales for Tying  (Absent the Narrow Market Conditions)</vt:lpstr>
      <vt:lpstr>Implications for Analysis of Anticompetitive Tying</vt:lpstr>
      <vt:lpstr>2 Main Theories of Anticompetitive (Exclusionary) Tying  </vt:lpstr>
      <vt:lpstr>Increasing Tied Product Market Power</vt:lpstr>
      <vt:lpstr>Hypo Examples: Anticompetitive Effects in Tied Product Market</vt:lpstr>
      <vt:lpstr>Maintaining (or Enhancing) Tying Product Market Power</vt:lpstr>
      <vt:lpstr>Does Section 1 Also Apply to Anticompetitive Effects in the Tying Product Market?</vt:lpstr>
      <vt:lpstr>Other Claimed Anticompetitive Effects Not Cognizable as Standalone Theories</vt:lpstr>
      <vt:lpstr>Potential Procompetitive Uses of Tying</vt:lpstr>
      <vt:lpstr>“Metering”: Two Conflicting Views in Jefferson Parish</vt:lpstr>
      <vt:lpstr>Sidebar: Tying to Price Discriminate  (Including Metering)</vt:lpstr>
      <vt:lpstr>Introduction: Exploitation of Monopoly Power With Price Discrimination Does Not Normally Violate Section 1</vt:lpstr>
      <vt:lpstr>Perfect “Two-Part Tariff” Price Discrimination</vt:lpstr>
      <vt:lpstr>Tying Can Facilitate Price Discrimination in At Least Two Ways</vt:lpstr>
      <vt:lpstr>Metering Can Be Used Like a Two-Part Tariff:  Technical Economic Analysis</vt:lpstr>
      <vt:lpstr>Metering: “Two-Part Tariff” Price Discrimination  to Extract Consumer Surplus Curves</vt:lpstr>
      <vt:lpstr>Amazon Prime as Metering with a “Two-Part Tariff”</vt:lpstr>
      <vt:lpstr>But Metering as Price Discrimination Also Can Benefit Consumers </vt:lpstr>
      <vt:lpstr>“Metering”: Two Conflicting Views in Jefferson Parish</vt:lpstr>
      <vt:lpstr>Summary: Tying Checklist</vt:lpstr>
      <vt:lpstr>Tying &amp; Exclusive Dealing Treated Differently</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steve salop</dc:creator>
  <cp:lastModifiedBy>Steve Salop</cp:lastModifiedBy>
  <cp:revision>315</cp:revision>
  <cp:lastPrinted>2021-11-23T15:42:43Z</cp:lastPrinted>
  <dcterms:created xsi:type="dcterms:W3CDTF">2020-04-19T17:39:16Z</dcterms:created>
  <dcterms:modified xsi:type="dcterms:W3CDTF">2023-04-30T22:52:23Z</dcterms:modified>
</cp:coreProperties>
</file>